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7B937DD-858B-4231-93EB-A4036C3F13C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4DEDFB5-4602-4CDC-B3E8-E34FDFF32E32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9037A5-D945-48E4-82B9-87A3FBF9102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D0AA1F-FFCC-4344-8230-DE12D89D566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CF9C017-B5D6-4760-9BDA-1D59369F334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CA1A635-0210-4511-A483-61DAFA278A8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7A44A93-E4CD-4FA6-ACF1-FB527FA85C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8BE6076-0AAF-4CA5-B39A-813183AAAC5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D094074-8921-4307-B38C-0F4F65D1507F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9F37065-9344-41AE-A818-8BE451883D7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50E21F5-DD60-46AB-BB12-3E9422A54B9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F51AB8C-376D-49C6-8EF7-5D9794C5791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7BC25F2-FA29-4CFD-B117-0B9A3C44B5C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E9BCD4-2207-4583-B196-FA825F45A2D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CD9F21C-1756-44D2-BC63-7B46C1F3881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C70F62D-DF08-45BC-94A8-9467CF9DBAD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2C79636-8DBE-4DAC-A094-23799DC24E3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95D8807-5C86-4EE8-875E-D490353D84D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E93FC6-EB19-4AF4-B912-33ED3133023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56C818-8BBC-41D2-B485-3E2BFBA5A07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829C20-26C8-422D-B20B-FAC71AF9DF9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A319B13-1011-48DC-B0DB-24FD14810EB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14FFA4-1EE1-4FE0-BDC6-5AE26A030CD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C9FA18-0681-449E-8BE3-E0DCE8D1901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D57D76E4-8672-458F-A58D-B1E188D99A10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ru-RU" sz="1200" spc="-1" strike="noStrike">
                <a:solidFill>
                  <a:srgbClr val="8b8b8b"/>
                </a:solidFill>
                <a:latin typeface="Calibri"/>
              </a:rPr>
              <a:t>&lt;дата/время&gt;</a:t>
            </a:r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160F61C-B90D-41D3-BA2F-D6D20FDFD51D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785880" y="142884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100000"/>
              </a:lnSpc>
              <a:buNone/>
            </a:pPr>
            <a:r>
              <a:rPr b="1" i="1" lang="ru-RU" sz="4400" spc="-1" strike="noStrike">
                <a:solidFill>
                  <a:srgbClr val="17375e"/>
                </a:solidFill>
                <a:latin typeface="Calibri"/>
              </a:rPr>
              <a:t>Система оценки качества образования: планирование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3643200" y="3714840"/>
            <a:ext cx="514332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i="1" lang="ru-RU" sz="2400" spc="-1" strike="noStrike">
                <a:solidFill>
                  <a:schemeClr val="accent5">
                    <a:lumMod val="75000"/>
                  </a:schemeClr>
                </a:solidFill>
                <a:latin typeface="Calibri"/>
              </a:rPr>
              <a:t>Синёва Елена Николаевна,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1" i="1" lang="ru-RU" sz="2400" spc="-1" strike="noStrike">
                <a:solidFill>
                  <a:schemeClr val="accent5">
                    <a:lumMod val="75000"/>
                  </a:schemeClr>
                </a:solidFill>
                <a:latin typeface="Calibri"/>
              </a:rPr>
              <a:t>директор МБОУ «Гимназия №29»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TextBox 3"/>
          <p:cNvSpPr/>
          <p:nvPr/>
        </p:nvSpPr>
        <p:spPr>
          <a:xfrm flipH="1">
            <a:off x="3831120" y="5500800"/>
            <a:ext cx="13827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17375e"/>
                </a:solidFill>
                <a:latin typeface="Calibri"/>
              </a:rPr>
              <a:t>г. Псков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ru-RU" sz="1800" spc="-1" strike="noStrike">
                <a:solidFill>
                  <a:srgbClr val="17375e"/>
                </a:solidFill>
                <a:latin typeface="Calibri"/>
              </a:rPr>
              <a:t>2023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 1"/>
          <p:cNvSpPr/>
          <p:nvPr/>
        </p:nvSpPr>
        <p:spPr>
          <a:xfrm>
            <a:off x="428760" y="357120"/>
            <a:ext cx="814356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Федеральный закон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"Об образовании в Российской Федерации"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                                                     </a:t>
            </a:r>
            <a:r>
              <a:rPr b="1" lang="ru-RU" sz="1800" spc="-1" strike="noStrike">
                <a:solidFill>
                  <a:srgbClr val="000000"/>
                </a:solidFill>
                <a:latin typeface="Calibri"/>
              </a:rPr>
              <a:t>от 29.12.2012 N 273-ФЗ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TextBox 2"/>
          <p:cNvSpPr/>
          <p:nvPr/>
        </p:nvSpPr>
        <p:spPr>
          <a:xfrm>
            <a:off x="2571840" y="1714320"/>
            <a:ext cx="3714480" cy="45540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Качество образования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87" name="Прямая со стрелкой 4"/>
          <p:cNvCxnSpPr/>
          <p:nvPr/>
        </p:nvCxnSpPr>
        <p:spPr>
          <a:xfrm flipH="1">
            <a:off x="1800000" y="2239560"/>
            <a:ext cx="571680" cy="1000800"/>
          </a:xfrm>
          <a:prstGeom prst="straightConnector1">
            <a:avLst/>
          </a:prstGeom>
          <a:ln>
            <a:solidFill>
              <a:srgbClr val="4f81bd"/>
            </a:solidFill>
            <a:round/>
            <a:tailEnd len="med" type="arrow" w="med"/>
          </a:ln>
        </p:spPr>
      </p:cxnSp>
      <p:cxnSp>
        <p:nvCxnSpPr>
          <p:cNvPr id="88" name="Прямая со стрелкой 8"/>
          <p:cNvCxnSpPr/>
          <p:nvPr/>
        </p:nvCxnSpPr>
        <p:spPr>
          <a:xfrm>
            <a:off x="6234120" y="2239560"/>
            <a:ext cx="786240" cy="1000800"/>
          </a:xfrm>
          <a:prstGeom prst="straightConnector1">
            <a:avLst/>
          </a:prstGeom>
          <a:ln>
            <a:solidFill>
              <a:srgbClr val="4f81bd"/>
            </a:solidFill>
            <a:round/>
            <a:tailEnd len="med" type="arrow" w="med"/>
          </a:ln>
        </p:spPr>
      </p:cxnSp>
      <p:sp>
        <p:nvSpPr>
          <p:cNvPr id="89" name="TextBox 14"/>
          <p:cNvSpPr/>
          <p:nvPr/>
        </p:nvSpPr>
        <p:spPr>
          <a:xfrm>
            <a:off x="720000" y="3420000"/>
            <a:ext cx="2451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Внешняя оценка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TextBox 15"/>
          <p:cNvSpPr/>
          <p:nvPr/>
        </p:nvSpPr>
        <p:spPr>
          <a:xfrm>
            <a:off x="6068520" y="3357720"/>
            <a:ext cx="25714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Внутренняя оценка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TextBox 16"/>
          <p:cNvSpPr/>
          <p:nvPr/>
        </p:nvSpPr>
        <p:spPr>
          <a:xfrm>
            <a:off x="1080000" y="5040000"/>
            <a:ext cx="7560000" cy="118764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Единая </a:t>
            </a:r>
            <a:r>
              <a:rPr b="1" lang="ru-RU" sz="1800" spc="-1" strike="noStrike">
                <a:solidFill>
                  <a:schemeClr val="dk1"/>
                </a:solidFill>
                <a:latin typeface="Calibri"/>
              </a:rPr>
              <a:t>система;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Определение </a:t>
            </a:r>
            <a:r>
              <a:rPr b="1" lang="ru-RU" sz="1800" spc="-1" strike="noStrike">
                <a:solidFill>
                  <a:schemeClr val="dk1"/>
                </a:solidFill>
                <a:latin typeface="Calibri"/>
              </a:rPr>
              <a:t>факторов</a:t>
            </a: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, воздействующих на качество образования;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 </a:t>
            </a:r>
            <a:r>
              <a:rPr b="1" lang="ru-RU" sz="1800" spc="-1" strike="noStrike">
                <a:solidFill>
                  <a:schemeClr val="dk1"/>
                </a:solidFill>
                <a:latin typeface="Calibri"/>
              </a:rPr>
              <a:t>Объективная</a:t>
            </a: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 информация.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2" name="Прямая со стрелкой 1"/>
          <p:cNvCxnSpPr/>
          <p:nvPr/>
        </p:nvCxnSpPr>
        <p:spPr>
          <a:xfrm flipH="1">
            <a:off x="4458240" y="2249280"/>
            <a:ext cx="19440" cy="991080"/>
          </a:xfrm>
          <a:prstGeom prst="straightConnector1">
            <a:avLst/>
          </a:prstGeom>
          <a:ln>
            <a:solidFill>
              <a:srgbClr val="4f81bd"/>
            </a:solidFill>
            <a:round/>
            <a:tailEnd len="med" type="arrow" w="med"/>
          </a:ln>
        </p:spPr>
      </p:cxnSp>
      <p:sp>
        <p:nvSpPr>
          <p:cNvPr id="93" name="TextBox 5"/>
          <p:cNvSpPr/>
          <p:nvPr/>
        </p:nvSpPr>
        <p:spPr>
          <a:xfrm>
            <a:off x="3368520" y="3416040"/>
            <a:ext cx="25714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Независимая оценка качества образования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Box 1"/>
          <p:cNvSpPr/>
          <p:nvPr/>
        </p:nvSpPr>
        <p:spPr>
          <a:xfrm>
            <a:off x="1260720" y="500040"/>
            <a:ext cx="70876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3600" spc="-1" strike="noStrike">
                <a:solidFill>
                  <a:srgbClr val="c00000"/>
                </a:solidFill>
                <a:latin typeface="Calibri"/>
              </a:rPr>
              <a:t>ВСОКО - направления </a:t>
            </a: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c00000"/>
                </a:solidFill>
                <a:latin typeface="Calibri"/>
              </a:rPr>
              <a:t>(внутренняя система оценки качества образования)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95" name="Прямая со стрелкой 3"/>
          <p:cNvCxnSpPr/>
          <p:nvPr/>
        </p:nvCxnSpPr>
        <p:spPr>
          <a:xfrm flipH="1">
            <a:off x="1641960" y="1643760"/>
            <a:ext cx="2160" cy="714600"/>
          </a:xfrm>
          <a:prstGeom prst="straightConnector1">
            <a:avLst/>
          </a:prstGeom>
          <a:ln>
            <a:solidFill>
              <a:srgbClr val="c0504d"/>
            </a:solidFill>
            <a:round/>
            <a:tailEnd len="med" type="arrow" w="med"/>
          </a:ln>
        </p:spPr>
      </p:cxnSp>
      <p:cxnSp>
        <p:nvCxnSpPr>
          <p:cNvPr id="96" name="Прямая со стрелкой 5"/>
          <p:cNvCxnSpPr/>
          <p:nvPr/>
        </p:nvCxnSpPr>
        <p:spPr>
          <a:xfrm flipH="1">
            <a:off x="4500360" y="1643040"/>
            <a:ext cx="1800" cy="714600"/>
          </a:xfrm>
          <a:prstGeom prst="straightConnector1">
            <a:avLst/>
          </a:prstGeom>
          <a:ln>
            <a:solidFill>
              <a:srgbClr val="c0504d"/>
            </a:solidFill>
            <a:round/>
            <a:tailEnd len="med" type="arrow" w="med"/>
          </a:ln>
        </p:spPr>
      </p:cxnSp>
      <p:cxnSp>
        <p:nvCxnSpPr>
          <p:cNvPr id="97" name="Прямая со стрелкой 6"/>
          <p:cNvCxnSpPr/>
          <p:nvPr/>
        </p:nvCxnSpPr>
        <p:spPr>
          <a:xfrm flipH="1">
            <a:off x="7214400" y="1572120"/>
            <a:ext cx="1800" cy="786240"/>
          </a:xfrm>
          <a:prstGeom prst="straightConnector1">
            <a:avLst/>
          </a:prstGeom>
          <a:ln>
            <a:solidFill>
              <a:srgbClr val="c0504d"/>
            </a:solidFill>
            <a:round/>
            <a:tailEnd len="med" type="arrow" w="med"/>
          </a:ln>
        </p:spPr>
      </p:cxnSp>
      <p:sp>
        <p:nvSpPr>
          <p:cNvPr id="98" name="TextBox 8"/>
          <p:cNvSpPr/>
          <p:nvPr/>
        </p:nvSpPr>
        <p:spPr>
          <a:xfrm>
            <a:off x="300240" y="2428920"/>
            <a:ext cx="313776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ff0000"/>
                </a:solidFill>
                <a:latin typeface="Calibri"/>
              </a:rPr>
              <a:t>Образовательные результаты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extBox 9"/>
          <p:cNvSpPr/>
          <p:nvPr/>
        </p:nvSpPr>
        <p:spPr>
          <a:xfrm>
            <a:off x="3420000" y="2428920"/>
            <a:ext cx="252000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Соответствие  структуры ООП требованиям ФГОС ОО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TextBox 10"/>
          <p:cNvSpPr/>
          <p:nvPr/>
        </p:nvSpPr>
        <p:spPr>
          <a:xfrm>
            <a:off x="6215040" y="2500200"/>
            <a:ext cx="26427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0070c0"/>
                </a:solidFill>
                <a:latin typeface="Calibri"/>
              </a:rPr>
              <a:t>Условия реализации ООП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TextBox 11"/>
          <p:cNvSpPr/>
          <p:nvPr/>
        </p:nvSpPr>
        <p:spPr>
          <a:xfrm>
            <a:off x="443520" y="2857320"/>
            <a:ext cx="2706480" cy="200988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Предметные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Метапредметные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Личностные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УУД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Адаптация, социализация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Box 13"/>
          <p:cNvSpPr/>
          <p:nvPr/>
        </p:nvSpPr>
        <p:spPr>
          <a:xfrm rot="49800">
            <a:off x="5923080" y="3115800"/>
            <a:ext cx="3060360" cy="228420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Кадровые условия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МТБ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Организация питания, соблюдение СанПин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Психолого-педагогические условия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Информационно-методические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Левая фигурная скобка 14"/>
          <p:cNvSpPr/>
          <p:nvPr/>
        </p:nvSpPr>
        <p:spPr>
          <a:xfrm rot="16200000">
            <a:off x="4124160" y="3565440"/>
            <a:ext cx="428400" cy="414288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rgbClr val="c0504d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TextBox 15"/>
          <p:cNvSpPr/>
          <p:nvPr/>
        </p:nvSpPr>
        <p:spPr>
          <a:xfrm>
            <a:off x="2266920" y="5760000"/>
            <a:ext cx="511308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00b050"/>
              </a:buClr>
              <a:buFont typeface="StarSymbol"/>
              <a:buChar char="-"/>
            </a:pPr>
            <a:r>
              <a:rPr b="1" lang="ru-RU" sz="1800" spc="-1" strike="noStrike">
                <a:solidFill>
                  <a:srgbClr val="00b050"/>
                </a:solidFill>
                <a:latin typeface="Calibri"/>
              </a:rPr>
              <a:t>Удовлетворение социальных запросов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b050"/>
              </a:buClr>
              <a:buFont typeface="StarSymbol"/>
              <a:buChar char="-"/>
            </a:pPr>
            <a:r>
              <a:rPr b="1" lang="ru-RU" sz="1800" spc="-1" strike="noStrike">
                <a:solidFill>
                  <a:srgbClr val="00b050"/>
                </a:solidFill>
                <a:latin typeface="Calibri"/>
              </a:rPr>
              <a:t>Открытость системы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b050"/>
              </a:buClr>
              <a:buFont typeface="StarSymbol"/>
              <a:buChar char="-"/>
            </a:pPr>
            <a:r>
              <a:rPr b="1" lang="ru-RU" sz="1800" spc="-1" strike="noStrike">
                <a:solidFill>
                  <a:srgbClr val="00b050"/>
                </a:solidFill>
                <a:latin typeface="Calibri"/>
              </a:rPr>
              <a:t>Прогнозирование развития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TextBox 6"/>
          <p:cNvSpPr/>
          <p:nvPr/>
        </p:nvSpPr>
        <p:spPr>
          <a:xfrm>
            <a:off x="3420000" y="3342240"/>
            <a:ext cx="2356920" cy="638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Лицензирование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Аккредитация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Box 1"/>
          <p:cNvSpPr/>
          <p:nvPr/>
        </p:nvSpPr>
        <p:spPr>
          <a:xfrm>
            <a:off x="357120" y="1000080"/>
            <a:ext cx="48574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1" lang="ru-RU" sz="1800" spc="-1" strike="noStrike">
                <a:solidFill>
                  <a:srgbClr val="17375e"/>
                </a:solidFill>
                <a:latin typeface="Calibri"/>
              </a:rPr>
              <a:t>МБОУ «Гимназия №29» г. Пскова  на 825 мест построена в 2022 году по федеральному проекту «Современная школа» национального проекта «Образование».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Picture 2" descr="https://sun9-21.userapi.com/impg/Fc3ZDAHyhALU_qc1hvXFxMLrNVIAiIqpK2pbmw/MMFuKiAynHI.jpg?size=640x640&amp;quality=95&amp;sign=1beccf251805bfe7f8e0c3ded6cc548e&amp;type=album"/>
          <p:cNvPicPr/>
          <p:nvPr/>
        </p:nvPicPr>
        <p:blipFill>
          <a:blip r:embed="rId1"/>
          <a:srcRect l="0" t="5858" r="0" b="8593"/>
          <a:stretch/>
        </p:blipFill>
        <p:spPr>
          <a:xfrm>
            <a:off x="5429160" y="357120"/>
            <a:ext cx="3142800" cy="2428560"/>
          </a:xfrm>
          <a:prstGeom prst="rect">
            <a:avLst/>
          </a:prstGeom>
          <a:ln w="0">
            <a:noFill/>
          </a:ln>
          <a:effectLst>
            <a:outerShdw algn="tl" blurRad="29196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108" name="TextBox 3"/>
          <p:cNvSpPr/>
          <p:nvPr/>
        </p:nvSpPr>
        <p:spPr>
          <a:xfrm>
            <a:off x="500040" y="2714760"/>
            <a:ext cx="8286480" cy="350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2800" spc="-1" strike="noStrike">
                <a:solidFill>
                  <a:srgbClr val="ff0000"/>
                </a:solidFill>
                <a:latin typeface="Calibri"/>
              </a:rPr>
              <a:t>Вызовы: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- Новый контингент обучающихся;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Новый педагогический коллектив;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Отсутствие аккредитации;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МТБ (Приказ Министерства просвещения РФ от 6 сентября 2022 г. № 804) + Федеральный проект «Школьный Кванториум».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Box 1"/>
          <p:cNvSpPr/>
          <p:nvPr/>
        </p:nvSpPr>
        <p:spPr>
          <a:xfrm>
            <a:off x="3018600" y="428760"/>
            <a:ext cx="34668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Первые шаги по ВСОКО: 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TextBox 2"/>
          <p:cNvSpPr/>
          <p:nvPr/>
        </p:nvSpPr>
        <p:spPr>
          <a:xfrm>
            <a:off x="312120" y="1000080"/>
            <a:ext cx="4855320" cy="1461240"/>
          </a:xfrm>
          <a:prstGeom prst="rect">
            <a:avLst/>
          </a:prstGeom>
          <a:solidFill>
            <a:srgbClr val="ffffff"/>
          </a:solidFill>
          <a:ln>
            <a:solidFill>
              <a:srgbClr val="9bbb59"/>
            </a:solidFill>
            <a:prstDash val="sysDot"/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Направление: образовательные результаты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f6228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Входной контроль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f6228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Текущий контроль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4f6228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chemeClr val="accent3">
                    <a:lumMod val="50000"/>
                  </a:schemeClr>
                </a:solidFill>
                <a:latin typeface="Calibri"/>
              </a:rPr>
              <a:t>Промежуточная аттестация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TextBox 3"/>
          <p:cNvSpPr/>
          <p:nvPr/>
        </p:nvSpPr>
        <p:spPr>
          <a:xfrm>
            <a:off x="3286080" y="2643120"/>
            <a:ext cx="5071680" cy="1735560"/>
          </a:xfrm>
          <a:prstGeom prst="rect">
            <a:avLst/>
          </a:prstGeom>
          <a:solidFill>
            <a:srgbClr val="ffffff"/>
          </a:solidFill>
          <a:ln>
            <a:solidFill>
              <a:srgbClr val="0070c0"/>
            </a:solidFill>
            <a:prstDash val="sysDot"/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Направление: условия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-Подготовка к аккредитации ОО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Приказ Министерства просвещения РФ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от 14 апреля 2023 г. № 271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extBox 4"/>
          <p:cNvSpPr/>
          <p:nvPr/>
        </p:nvSpPr>
        <p:spPr>
          <a:xfrm>
            <a:off x="285840" y="4572000"/>
            <a:ext cx="7643520" cy="1736280"/>
          </a:xfrm>
          <a:prstGeom prst="rect">
            <a:avLst/>
          </a:prstGeom>
          <a:solidFill>
            <a:srgbClr val="ffffff"/>
          </a:solidFill>
          <a:ln>
            <a:solidFill>
              <a:srgbClr val="ff0000"/>
            </a:solidFill>
            <a:prstDash val="sysDot"/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Направление: условия реализации ООП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c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 </a:t>
            </a: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Кадровые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- Трансформация системы управления ОО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c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Методические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c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 </a:t>
            </a: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Психолого-педагогические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Прямоугольник 1"/>
          <p:cNvSpPr/>
          <p:nvPr/>
        </p:nvSpPr>
        <p:spPr>
          <a:xfrm>
            <a:off x="1214280" y="2071800"/>
            <a:ext cx="707184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Переход от контроля качества образования к</a:t>
            </a:r>
            <a:br>
              <a:rPr sz="2400"/>
            </a:b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управлению качеством образования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Прямоугольник 2"/>
          <p:cNvSpPr/>
          <p:nvPr/>
        </p:nvSpPr>
        <p:spPr>
          <a:xfrm>
            <a:off x="3143160" y="357120"/>
            <a:ext cx="5071680" cy="1186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i="1" lang="ru-RU" sz="2400" spc="-1" strike="noStrike">
                <a:solidFill>
                  <a:srgbClr val="c00000"/>
                </a:solidFill>
                <a:latin typeface="Calibri"/>
              </a:rPr>
              <a:t>Основания для формирования</a:t>
            </a:r>
            <a:br>
              <a:rPr sz="2400"/>
            </a:br>
            <a:r>
              <a:rPr b="1" i="1" lang="ru-RU" sz="2400" spc="-1" strike="noStrike">
                <a:solidFill>
                  <a:srgbClr val="c00000"/>
                </a:solidFill>
                <a:latin typeface="Calibri"/>
              </a:rPr>
              <a:t>нового состава управленческой команды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5" name="Прямая со стрелкой 4"/>
          <p:cNvCxnSpPr/>
          <p:nvPr/>
        </p:nvCxnSpPr>
        <p:spPr>
          <a:xfrm flipH="1">
            <a:off x="5286240" y="1571400"/>
            <a:ext cx="36000" cy="500400"/>
          </a:xfrm>
          <a:prstGeom prst="straightConnector1">
            <a:avLst/>
          </a:prstGeom>
          <a:ln>
            <a:solidFill>
              <a:srgbClr val="c0504d"/>
            </a:solidFill>
            <a:round/>
            <a:tailEnd len="med" type="arrow" w="med"/>
          </a:ln>
        </p:spPr>
      </p:cxnSp>
      <p:sp>
        <p:nvSpPr>
          <p:cNvPr id="116" name="Прямоугольник 13"/>
          <p:cNvSpPr/>
          <p:nvPr/>
        </p:nvSpPr>
        <p:spPr>
          <a:xfrm>
            <a:off x="2286000" y="3643200"/>
            <a:ext cx="428580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c00000"/>
                </a:solidFill>
                <a:latin typeface="Calibri"/>
              </a:rPr>
              <a:t>Четыре управленческих блока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17" name="Прямая со стрелкой 14"/>
          <p:cNvCxnSpPr/>
          <p:nvPr/>
        </p:nvCxnSpPr>
        <p:spPr>
          <a:xfrm flipH="1">
            <a:off x="5214600" y="3071520"/>
            <a:ext cx="36360" cy="500400"/>
          </a:xfrm>
          <a:prstGeom prst="straightConnector1">
            <a:avLst/>
          </a:prstGeom>
          <a:ln>
            <a:solidFill>
              <a:srgbClr val="c0504d"/>
            </a:solidFill>
            <a:round/>
            <a:tailEnd len="med" type="arrow" w="med"/>
          </a:ln>
        </p:spPr>
      </p:cxnSp>
      <p:sp>
        <p:nvSpPr>
          <p:cNvPr id="118" name="Прямоугольник 15"/>
          <p:cNvSpPr/>
          <p:nvPr/>
        </p:nvSpPr>
        <p:spPr>
          <a:xfrm>
            <a:off x="785880" y="4143240"/>
            <a:ext cx="8000640" cy="222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управление финансово-экономической и</a:t>
            </a:r>
            <a:br>
              <a:rPr sz="2800"/>
            </a:b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хозяйственной деятельностью;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координация учебных программ и проектов;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воспитание и социализация;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управление качеством образования.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Прямоугольник 16"/>
          <p:cNvSpPr/>
          <p:nvPr/>
        </p:nvSpPr>
        <p:spPr>
          <a:xfrm>
            <a:off x="298800" y="214200"/>
            <a:ext cx="2908800" cy="638280"/>
          </a:xfrm>
          <a:prstGeom prst="rect">
            <a:avLst/>
          </a:prstGeom>
          <a:solidFill>
            <a:srgbClr val="ffffff"/>
          </a:solidFill>
          <a:ln>
            <a:solidFill>
              <a:srgbClr val="c0504d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c00000"/>
              </a:buClr>
              <a:buFont typeface="StarSymbol"/>
              <a:buChar char="-"/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Трансформация системы 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ru-RU" sz="1800" spc="-1" strike="noStrike">
                <a:solidFill>
                  <a:srgbClr val="c00000"/>
                </a:solidFill>
                <a:latin typeface="Calibri"/>
              </a:rPr>
              <a:t>управления ОО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2"/>
          <p:cNvSpPr/>
          <p:nvPr/>
        </p:nvSpPr>
        <p:spPr>
          <a:xfrm>
            <a:off x="2439720" y="857160"/>
            <a:ext cx="3500280" cy="455400"/>
          </a:xfrm>
          <a:prstGeom prst="rect">
            <a:avLst/>
          </a:prstGeom>
          <a:solidFill>
            <a:srgbClr val="ffffff"/>
          </a:solidFill>
          <a:ln>
            <a:solidFill>
              <a:srgbClr val="4bacc6"/>
            </a:solidFill>
            <a:rou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2400" spc="-1" strike="noStrike">
                <a:solidFill>
                  <a:srgbClr val="17375e"/>
                </a:solidFill>
                <a:latin typeface="Calibri"/>
              </a:rPr>
              <a:t>Качество образования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TextBox 14"/>
          <p:cNvSpPr/>
          <p:nvPr/>
        </p:nvSpPr>
        <p:spPr>
          <a:xfrm>
            <a:off x="788040" y="1620000"/>
            <a:ext cx="245196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Внешняя оценка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TextBox 15"/>
          <p:cNvSpPr/>
          <p:nvPr/>
        </p:nvSpPr>
        <p:spPr>
          <a:xfrm>
            <a:off x="4268520" y="1616040"/>
            <a:ext cx="2571480" cy="36396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Внутренняя оценка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Крест 9"/>
          <p:cNvSpPr/>
          <p:nvPr/>
        </p:nvSpPr>
        <p:spPr>
          <a:xfrm>
            <a:off x="3420000" y="1768680"/>
            <a:ext cx="605160" cy="571320"/>
          </a:xfrm>
          <a:prstGeom prst="plus">
            <a:avLst>
              <a:gd name="adj" fmla="val 25000"/>
            </a:avLst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3a5f8b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ru-RU" sz="1800" spc="-1" strike="noStrike">
              <a:solidFill>
                <a:schemeClr val="lt1"/>
              </a:solidFill>
              <a:latin typeface="Calibri"/>
            </a:endParaRPr>
          </a:p>
        </p:txBody>
      </p:sp>
      <p:sp>
        <p:nvSpPr>
          <p:cNvPr id="124" name="TextBox 10"/>
          <p:cNvSpPr/>
          <p:nvPr/>
        </p:nvSpPr>
        <p:spPr>
          <a:xfrm>
            <a:off x="1214280" y="3500280"/>
            <a:ext cx="6929280" cy="191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indent="-21600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Отчёт  о результатах самообследования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Аналитические справки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Выступление на Общешкольном родительском комитете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2060"/>
              </a:buClr>
              <a:buFont typeface="Wingdings" charset="2"/>
              <a:buChar char=""/>
            </a:pPr>
            <a:r>
              <a:rPr b="0" lang="ru-RU" sz="2000" spc="-1" strike="noStrike">
                <a:solidFill>
                  <a:srgbClr val="002060"/>
                </a:solidFill>
                <a:latin typeface="Calibri"/>
              </a:rPr>
              <a:t>Принятие управленческих решений и коррекционное регулирование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TextBox 7"/>
          <p:cNvSpPr/>
          <p:nvPr/>
        </p:nvSpPr>
        <p:spPr>
          <a:xfrm>
            <a:off x="2288520" y="2421720"/>
            <a:ext cx="27514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chemeClr val="dk1"/>
                </a:solidFill>
                <a:latin typeface="Calibri"/>
              </a:rPr>
              <a:t>Независимая оценка качества образования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Application>LibreOffice/7.4.4.2$Windows_X86_64 LibreOffice_project/85569322deea74ec9134968a29af2df5663baa21</Application>
  <AppVersion>15.0000</AppVersion>
  <Words>252</Words>
  <Paragraphs>75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2023-09-09T18:18:59Z</dcterms:created>
  <dc:creator>Синева</dc:creator>
  <dc:description/>
  <dc:language>ru-RU</dc:language>
  <cp:lastModifiedBy/>
  <dcterms:modified xsi:type="dcterms:W3CDTF">2023-09-11T13:17:11Z</dcterms:modified>
  <cp:revision>10</cp:revision>
  <dc:subject/>
  <dc:title>Система оценки качества образования: планирование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7</vt:i4>
  </property>
</Properties>
</file>