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DA244-C302-489C-8979-7FB749F953C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161BF3-F18E-4568-9037-33336C183F41}">
      <dgm:prSet phldrT="[Текст]"/>
      <dgm:spPr/>
      <dgm:t>
        <a:bodyPr/>
        <a:lstStyle/>
        <a:p>
          <a:r>
            <a:rPr lang="ru-RU" dirty="0" smtClean="0"/>
            <a:t>Администрация</a:t>
          </a:r>
          <a:endParaRPr lang="ru-RU" dirty="0"/>
        </a:p>
      </dgm:t>
    </dgm:pt>
    <dgm:pt modelId="{14353ACB-E966-47B1-9967-B04748728E9B}" type="parTrans" cxnId="{76F6CEF5-5A9B-4518-B965-993DA7C6A64D}">
      <dgm:prSet/>
      <dgm:spPr/>
      <dgm:t>
        <a:bodyPr/>
        <a:lstStyle/>
        <a:p>
          <a:endParaRPr lang="ru-RU"/>
        </a:p>
      </dgm:t>
    </dgm:pt>
    <dgm:pt modelId="{FDBDDAFD-E956-4C9C-99EA-7129A817FD87}" type="sibTrans" cxnId="{76F6CEF5-5A9B-4518-B965-993DA7C6A64D}">
      <dgm:prSet/>
      <dgm:spPr/>
      <dgm:t>
        <a:bodyPr/>
        <a:lstStyle/>
        <a:p>
          <a:endParaRPr lang="ru-RU"/>
        </a:p>
      </dgm:t>
    </dgm:pt>
    <dgm:pt modelId="{38C46AE8-E125-4D99-8BCE-7CCAA747F8F2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Руководители МО</a:t>
          </a:r>
          <a:endParaRPr lang="ru-RU" dirty="0"/>
        </a:p>
      </dgm:t>
    </dgm:pt>
    <dgm:pt modelId="{3D7AE78D-4B6C-4600-A0D4-A0C09047B131}" type="parTrans" cxnId="{01BBFFD1-A3AA-4FCC-9BA8-31D7595AAC7A}">
      <dgm:prSet/>
      <dgm:spPr/>
      <dgm:t>
        <a:bodyPr/>
        <a:lstStyle/>
        <a:p>
          <a:endParaRPr lang="ru-RU"/>
        </a:p>
      </dgm:t>
    </dgm:pt>
    <dgm:pt modelId="{6D0AD037-5061-432A-B65F-281B0A6823A6}" type="sibTrans" cxnId="{01BBFFD1-A3AA-4FCC-9BA8-31D7595AAC7A}">
      <dgm:prSet/>
      <dgm:spPr/>
      <dgm:t>
        <a:bodyPr/>
        <a:lstStyle/>
        <a:p>
          <a:endParaRPr lang="ru-RU"/>
        </a:p>
      </dgm:t>
    </dgm:pt>
    <dgm:pt modelId="{22EB1132-EB17-4176-A5D3-3E5B79F686FF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Члены </a:t>
          </a:r>
          <a:r>
            <a:rPr lang="ru-RU" dirty="0" err="1" smtClean="0"/>
            <a:t>ППк</a:t>
          </a:r>
          <a:r>
            <a:rPr lang="ru-RU" dirty="0" smtClean="0"/>
            <a:t> и классные руководители</a:t>
          </a:r>
          <a:endParaRPr lang="ru-RU" dirty="0"/>
        </a:p>
      </dgm:t>
    </dgm:pt>
    <dgm:pt modelId="{ED2F9F74-AEE8-42F5-B784-79FAA12E5126}" type="parTrans" cxnId="{7C7567DE-7E8E-4A9F-B648-822A22199AC6}">
      <dgm:prSet/>
      <dgm:spPr/>
      <dgm:t>
        <a:bodyPr/>
        <a:lstStyle/>
        <a:p>
          <a:endParaRPr lang="ru-RU"/>
        </a:p>
      </dgm:t>
    </dgm:pt>
    <dgm:pt modelId="{F56A7875-53FD-4AAF-A159-2EFE241F47A8}" type="sibTrans" cxnId="{7C7567DE-7E8E-4A9F-B648-822A22199AC6}">
      <dgm:prSet/>
      <dgm:spPr/>
      <dgm:t>
        <a:bodyPr/>
        <a:lstStyle/>
        <a:p>
          <a:endParaRPr lang="ru-RU"/>
        </a:p>
      </dgm:t>
    </dgm:pt>
    <dgm:pt modelId="{9038A0DF-B884-4C41-B8D0-A0F05D74C1EF}">
      <dgm:prSet phldrT="[Текст]"/>
      <dgm:spPr/>
      <dgm:t>
        <a:bodyPr/>
        <a:lstStyle/>
        <a:p>
          <a:r>
            <a:rPr lang="ru-RU" dirty="0" smtClean="0"/>
            <a:t>Зам по ВР, председатели родительских советов, социальный педагог</a:t>
          </a:r>
          <a:endParaRPr lang="ru-RU" dirty="0"/>
        </a:p>
      </dgm:t>
    </dgm:pt>
    <dgm:pt modelId="{584157FC-39D7-4F74-906C-67F87D3E3CEA}" type="parTrans" cxnId="{D1AE09EC-C0F7-4132-A7D4-4112F676B135}">
      <dgm:prSet/>
      <dgm:spPr/>
      <dgm:t>
        <a:bodyPr/>
        <a:lstStyle/>
        <a:p>
          <a:endParaRPr lang="ru-RU"/>
        </a:p>
      </dgm:t>
    </dgm:pt>
    <dgm:pt modelId="{0F761A64-0FDA-4BFA-97C3-B58C955221D1}" type="sibTrans" cxnId="{D1AE09EC-C0F7-4132-A7D4-4112F676B135}">
      <dgm:prSet/>
      <dgm:spPr/>
      <dgm:t>
        <a:bodyPr/>
        <a:lstStyle/>
        <a:p>
          <a:endParaRPr lang="ru-RU"/>
        </a:p>
      </dgm:t>
    </dgm:pt>
    <dgm:pt modelId="{51C667E3-DF3F-41FD-B454-B4057DC07550}" type="pres">
      <dgm:prSet presAssocID="{A72DA244-C302-489C-8979-7FB749F953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078FCC-963A-40E7-AB1D-4687D71EDB28}" type="pres">
      <dgm:prSet presAssocID="{54161BF3-F18E-4568-9037-33336C183F41}" presName="compNode" presStyleCnt="0"/>
      <dgm:spPr/>
    </dgm:pt>
    <dgm:pt modelId="{BE134420-B176-494D-90DD-9784E488F7A2}" type="pres">
      <dgm:prSet presAssocID="{54161BF3-F18E-4568-9037-33336C183F41}" presName="pictRect" presStyleLbl="node1" presStyleIdx="0" presStyleCnt="4" custScaleX="142741" custScaleY="136931" custLinFactNeighborX="-40230" custLinFactNeighborY="91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E457CF08-AF4E-408D-99E7-AE9716D6910B}" type="pres">
      <dgm:prSet presAssocID="{54161BF3-F18E-4568-9037-33336C183F41}" presName="textRect" presStyleLbl="revTx" presStyleIdx="0" presStyleCnt="4" custLinFactNeighborX="-40161" custLinFactNeighborY="6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AC10D-AAC1-41D1-831F-414D99C101EF}" type="pres">
      <dgm:prSet presAssocID="{FDBDDAFD-E956-4C9C-99EA-7129A817FD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4284F7-B245-4D86-8123-1E55BADBFF9C}" type="pres">
      <dgm:prSet presAssocID="{38C46AE8-E125-4D99-8BCE-7CCAA747F8F2}" presName="compNode" presStyleCnt="0"/>
      <dgm:spPr/>
    </dgm:pt>
    <dgm:pt modelId="{01B92A5D-3231-4398-B53E-067478FAE1FE}" type="pres">
      <dgm:prSet presAssocID="{38C46AE8-E125-4D99-8BCE-7CCAA747F8F2}" presName="pictRect" presStyleLbl="node1" presStyleIdx="1" presStyleCnt="4" custScaleX="149697" custScaleY="158067" custLinFactNeighborX="32160" custLinFactNeighborY="515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FBE2FB72-B691-4915-864A-B6E4A5D6FAF2}" type="pres">
      <dgm:prSet presAssocID="{38C46AE8-E125-4D99-8BCE-7CCAA747F8F2}" presName="textRect" presStyleLbl="revTx" presStyleIdx="1" presStyleCnt="4" custLinFactNeighborX="370" custLinFactNeighborY="15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CCE92-EC5A-46D0-AC37-C72A9947240F}" type="pres">
      <dgm:prSet presAssocID="{6D0AD037-5061-432A-B65F-281B0A6823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0CEB0C-3CEB-4EF8-A374-B53920BBC1BB}" type="pres">
      <dgm:prSet presAssocID="{22EB1132-EB17-4176-A5D3-3E5B79F686FF}" presName="compNode" presStyleCnt="0"/>
      <dgm:spPr/>
    </dgm:pt>
    <dgm:pt modelId="{81452444-15BE-4C30-BE80-A95ACF132017}" type="pres">
      <dgm:prSet presAssocID="{22EB1132-EB17-4176-A5D3-3E5B79F686FF}" presName="pictRect" presStyleLbl="node1" presStyleIdx="2" presStyleCnt="4" custScaleX="165351" custScaleY="167161" custLinFactNeighborX="-33603" custLinFactNeighborY="-160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0D8E56B8-84F0-4B5F-9367-E11C78A715F9}" type="pres">
      <dgm:prSet presAssocID="{22EB1132-EB17-4176-A5D3-3E5B79F686FF}" presName="textRect" presStyleLbl="revTx" presStyleIdx="2" presStyleCnt="4" custScaleX="221845" custLinFactNeighborX="-26012" custLinFactNeighborY="9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90A52-6185-4CA3-BF26-2B8A35ACFEA7}" type="pres">
      <dgm:prSet presAssocID="{F56A7875-53FD-4AAF-A159-2EFE241F47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51DAC9-E191-4DB9-8D0F-1E3CF4A7AC97}" type="pres">
      <dgm:prSet presAssocID="{9038A0DF-B884-4C41-B8D0-A0F05D74C1EF}" presName="compNode" presStyleCnt="0"/>
      <dgm:spPr/>
    </dgm:pt>
    <dgm:pt modelId="{3057EFA9-E1D6-47A2-89BD-901B4629C839}" type="pres">
      <dgm:prSet presAssocID="{9038A0DF-B884-4C41-B8D0-A0F05D74C1EF}" presName="pictRect" presStyleLbl="node1" presStyleIdx="3" presStyleCnt="4" custScaleX="160913" custScaleY="138823" custLinFactNeighborX="712" custLinFactNeighborY="-1068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F18EF9C8-F8B5-4E8F-A34F-3B021AE1C0FE}" type="pres">
      <dgm:prSet presAssocID="{9038A0DF-B884-4C41-B8D0-A0F05D74C1EF}" presName="textRect" presStyleLbl="revTx" presStyleIdx="3" presStyleCnt="4" custScaleX="175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6CEF5-5A9B-4518-B965-993DA7C6A64D}" srcId="{A72DA244-C302-489C-8979-7FB749F953C2}" destId="{54161BF3-F18E-4568-9037-33336C183F41}" srcOrd="0" destOrd="0" parTransId="{14353ACB-E966-47B1-9967-B04748728E9B}" sibTransId="{FDBDDAFD-E956-4C9C-99EA-7129A817FD87}"/>
    <dgm:cxn modelId="{AD08E993-D001-4D9D-B07A-E2EEAB228508}" type="presOf" srcId="{9038A0DF-B884-4C41-B8D0-A0F05D74C1EF}" destId="{F18EF9C8-F8B5-4E8F-A34F-3B021AE1C0FE}" srcOrd="0" destOrd="0" presId="urn:microsoft.com/office/officeart/2005/8/layout/pList1"/>
    <dgm:cxn modelId="{9A48C1DA-1EC9-404E-8716-C1916EC69A63}" type="presOf" srcId="{FDBDDAFD-E956-4C9C-99EA-7129A817FD87}" destId="{02DAC10D-AAC1-41D1-831F-414D99C101EF}" srcOrd="0" destOrd="0" presId="urn:microsoft.com/office/officeart/2005/8/layout/pList1"/>
    <dgm:cxn modelId="{7C7567DE-7E8E-4A9F-B648-822A22199AC6}" srcId="{A72DA244-C302-489C-8979-7FB749F953C2}" destId="{22EB1132-EB17-4176-A5D3-3E5B79F686FF}" srcOrd="2" destOrd="0" parTransId="{ED2F9F74-AEE8-42F5-B784-79FAA12E5126}" sibTransId="{F56A7875-53FD-4AAF-A159-2EFE241F47A8}"/>
    <dgm:cxn modelId="{01BBFFD1-A3AA-4FCC-9BA8-31D7595AAC7A}" srcId="{A72DA244-C302-489C-8979-7FB749F953C2}" destId="{38C46AE8-E125-4D99-8BCE-7CCAA747F8F2}" srcOrd="1" destOrd="0" parTransId="{3D7AE78D-4B6C-4600-A0D4-A0C09047B131}" sibTransId="{6D0AD037-5061-432A-B65F-281B0A6823A6}"/>
    <dgm:cxn modelId="{3B665216-0FBA-44F0-B0B4-D92CAAF26972}" type="presOf" srcId="{F56A7875-53FD-4AAF-A159-2EFE241F47A8}" destId="{DF190A52-6185-4CA3-BF26-2B8A35ACFEA7}" srcOrd="0" destOrd="0" presId="urn:microsoft.com/office/officeart/2005/8/layout/pList1"/>
    <dgm:cxn modelId="{601525FD-8A2D-437A-BC98-919729204BDD}" type="presOf" srcId="{22EB1132-EB17-4176-A5D3-3E5B79F686FF}" destId="{0D8E56B8-84F0-4B5F-9367-E11C78A715F9}" srcOrd="0" destOrd="0" presId="urn:microsoft.com/office/officeart/2005/8/layout/pList1"/>
    <dgm:cxn modelId="{E13C6AEC-FFD6-436A-9F60-434229AB2653}" type="presOf" srcId="{38C46AE8-E125-4D99-8BCE-7CCAA747F8F2}" destId="{FBE2FB72-B691-4915-864A-B6E4A5D6FAF2}" srcOrd="0" destOrd="0" presId="urn:microsoft.com/office/officeart/2005/8/layout/pList1"/>
    <dgm:cxn modelId="{D1AE09EC-C0F7-4132-A7D4-4112F676B135}" srcId="{A72DA244-C302-489C-8979-7FB749F953C2}" destId="{9038A0DF-B884-4C41-B8D0-A0F05D74C1EF}" srcOrd="3" destOrd="0" parTransId="{584157FC-39D7-4F74-906C-67F87D3E3CEA}" sibTransId="{0F761A64-0FDA-4BFA-97C3-B58C955221D1}"/>
    <dgm:cxn modelId="{B6D7FF06-8B15-4D3A-8AC7-6F3EE870F82C}" type="presOf" srcId="{6D0AD037-5061-432A-B65F-281B0A6823A6}" destId="{F0ACCE92-EC5A-46D0-AC37-C72A9947240F}" srcOrd="0" destOrd="0" presId="urn:microsoft.com/office/officeart/2005/8/layout/pList1"/>
    <dgm:cxn modelId="{B7DBE5B5-0E5A-4CBD-B944-66B418C7F892}" type="presOf" srcId="{54161BF3-F18E-4568-9037-33336C183F41}" destId="{E457CF08-AF4E-408D-99E7-AE9716D6910B}" srcOrd="0" destOrd="0" presId="urn:microsoft.com/office/officeart/2005/8/layout/pList1"/>
    <dgm:cxn modelId="{3DEB79D8-5D8A-4926-B5AA-A1954A35A5A0}" type="presOf" srcId="{A72DA244-C302-489C-8979-7FB749F953C2}" destId="{51C667E3-DF3F-41FD-B454-B4057DC07550}" srcOrd="0" destOrd="0" presId="urn:microsoft.com/office/officeart/2005/8/layout/pList1"/>
    <dgm:cxn modelId="{66240D27-0755-47F6-A101-79653CD7C831}" type="presParOf" srcId="{51C667E3-DF3F-41FD-B454-B4057DC07550}" destId="{BE078FCC-963A-40E7-AB1D-4687D71EDB28}" srcOrd="0" destOrd="0" presId="urn:microsoft.com/office/officeart/2005/8/layout/pList1"/>
    <dgm:cxn modelId="{E7E82720-605D-40EF-8940-C1A7AFD84C2A}" type="presParOf" srcId="{BE078FCC-963A-40E7-AB1D-4687D71EDB28}" destId="{BE134420-B176-494D-90DD-9784E488F7A2}" srcOrd="0" destOrd="0" presId="urn:microsoft.com/office/officeart/2005/8/layout/pList1"/>
    <dgm:cxn modelId="{39A71B34-C3BB-44E0-8A71-22905F9BB4A7}" type="presParOf" srcId="{BE078FCC-963A-40E7-AB1D-4687D71EDB28}" destId="{E457CF08-AF4E-408D-99E7-AE9716D6910B}" srcOrd="1" destOrd="0" presId="urn:microsoft.com/office/officeart/2005/8/layout/pList1"/>
    <dgm:cxn modelId="{0D22ECC5-E8AE-48CD-A1D0-050ACF448FCE}" type="presParOf" srcId="{51C667E3-DF3F-41FD-B454-B4057DC07550}" destId="{02DAC10D-AAC1-41D1-831F-414D99C101EF}" srcOrd="1" destOrd="0" presId="urn:microsoft.com/office/officeart/2005/8/layout/pList1"/>
    <dgm:cxn modelId="{EAD8D032-7405-4D4C-A2D7-E7E7CB094704}" type="presParOf" srcId="{51C667E3-DF3F-41FD-B454-B4057DC07550}" destId="{034284F7-B245-4D86-8123-1E55BADBFF9C}" srcOrd="2" destOrd="0" presId="urn:microsoft.com/office/officeart/2005/8/layout/pList1"/>
    <dgm:cxn modelId="{A25671F1-882A-4E17-96A2-EB5DE9F098F9}" type="presParOf" srcId="{034284F7-B245-4D86-8123-1E55BADBFF9C}" destId="{01B92A5D-3231-4398-B53E-067478FAE1FE}" srcOrd="0" destOrd="0" presId="urn:microsoft.com/office/officeart/2005/8/layout/pList1"/>
    <dgm:cxn modelId="{49EEA2BF-EFBD-4870-B608-0D92CB5B24AE}" type="presParOf" srcId="{034284F7-B245-4D86-8123-1E55BADBFF9C}" destId="{FBE2FB72-B691-4915-864A-B6E4A5D6FAF2}" srcOrd="1" destOrd="0" presId="urn:microsoft.com/office/officeart/2005/8/layout/pList1"/>
    <dgm:cxn modelId="{3205CE7D-1FEF-4384-94CC-1EE9EB1FB1B5}" type="presParOf" srcId="{51C667E3-DF3F-41FD-B454-B4057DC07550}" destId="{F0ACCE92-EC5A-46D0-AC37-C72A9947240F}" srcOrd="3" destOrd="0" presId="urn:microsoft.com/office/officeart/2005/8/layout/pList1"/>
    <dgm:cxn modelId="{C0395C48-65B9-4643-9C12-800AD040D27C}" type="presParOf" srcId="{51C667E3-DF3F-41FD-B454-B4057DC07550}" destId="{860CEB0C-3CEB-4EF8-A374-B53920BBC1BB}" srcOrd="4" destOrd="0" presId="urn:microsoft.com/office/officeart/2005/8/layout/pList1"/>
    <dgm:cxn modelId="{BDC3C190-A5AC-4537-B141-73998736179B}" type="presParOf" srcId="{860CEB0C-3CEB-4EF8-A374-B53920BBC1BB}" destId="{81452444-15BE-4C30-BE80-A95ACF132017}" srcOrd="0" destOrd="0" presId="urn:microsoft.com/office/officeart/2005/8/layout/pList1"/>
    <dgm:cxn modelId="{4AB32810-0BD8-439A-B4E0-8D92B6D6D1CD}" type="presParOf" srcId="{860CEB0C-3CEB-4EF8-A374-B53920BBC1BB}" destId="{0D8E56B8-84F0-4B5F-9367-E11C78A715F9}" srcOrd="1" destOrd="0" presId="urn:microsoft.com/office/officeart/2005/8/layout/pList1"/>
    <dgm:cxn modelId="{8D2715DA-E280-416A-B765-6FCD45DAAD0F}" type="presParOf" srcId="{51C667E3-DF3F-41FD-B454-B4057DC07550}" destId="{DF190A52-6185-4CA3-BF26-2B8A35ACFEA7}" srcOrd="5" destOrd="0" presId="urn:microsoft.com/office/officeart/2005/8/layout/pList1"/>
    <dgm:cxn modelId="{D2797748-27FA-4DA3-9AD0-7FA59B685EC1}" type="presParOf" srcId="{51C667E3-DF3F-41FD-B454-B4057DC07550}" destId="{3B51DAC9-E191-4DB9-8D0F-1E3CF4A7AC97}" srcOrd="6" destOrd="0" presId="urn:microsoft.com/office/officeart/2005/8/layout/pList1"/>
    <dgm:cxn modelId="{0904FE29-1C5D-4938-89B5-59C40B8AFE9A}" type="presParOf" srcId="{3B51DAC9-E191-4DB9-8D0F-1E3CF4A7AC97}" destId="{3057EFA9-E1D6-47A2-89BD-901B4629C839}" srcOrd="0" destOrd="0" presId="urn:microsoft.com/office/officeart/2005/8/layout/pList1"/>
    <dgm:cxn modelId="{818498F6-DB6F-4952-83F8-39CD83D337AD}" type="presParOf" srcId="{3B51DAC9-E191-4DB9-8D0F-1E3CF4A7AC97}" destId="{F18EF9C8-F8B5-4E8F-A34F-3B021AE1C0F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34420-B176-494D-90DD-9784E488F7A2}">
      <dsp:nvSpPr>
        <dsp:cNvPr id="0" name=""/>
        <dsp:cNvSpPr/>
      </dsp:nvSpPr>
      <dsp:spPr>
        <a:xfrm>
          <a:off x="1016200" y="214902"/>
          <a:ext cx="3081926" cy="203701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7CF08-AF4E-408D-99E7-AE9716D6910B}">
      <dsp:nvSpPr>
        <dsp:cNvPr id="0" name=""/>
        <dsp:cNvSpPr/>
      </dsp:nvSpPr>
      <dsp:spPr>
        <a:xfrm>
          <a:off x="1479101" y="2334832"/>
          <a:ext cx="2159103" cy="80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Администрация</a:t>
          </a:r>
          <a:endParaRPr lang="ru-RU" sz="1600" kern="1200" dirty="0"/>
        </a:p>
      </dsp:txBody>
      <dsp:txXfrm>
        <a:off x="1479101" y="2334832"/>
        <a:ext cx="2159103" cy="801027"/>
      </dsp:txXfrm>
    </dsp:sp>
    <dsp:sp modelId="{01B92A5D-3231-4398-B53E-067478FAE1FE}">
      <dsp:nvSpPr>
        <dsp:cNvPr id="0" name=""/>
        <dsp:cNvSpPr/>
      </dsp:nvSpPr>
      <dsp:spPr>
        <a:xfrm>
          <a:off x="5877102" y="77119"/>
          <a:ext cx="3232113" cy="235144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2FB72-B691-4915-864A-B6E4A5D6FAF2}">
      <dsp:nvSpPr>
        <dsp:cNvPr id="0" name=""/>
        <dsp:cNvSpPr/>
      </dsp:nvSpPr>
      <dsp:spPr>
        <a:xfrm>
          <a:off x="5727228" y="2047985"/>
          <a:ext cx="2159103" cy="80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Руководители МО</a:t>
          </a:r>
          <a:endParaRPr lang="ru-RU" sz="1600" kern="1200" dirty="0"/>
        </a:p>
      </dsp:txBody>
      <dsp:txXfrm>
        <a:off x="5727228" y="2047985"/>
        <a:ext cx="2159103" cy="801027"/>
      </dsp:txXfrm>
    </dsp:sp>
    <dsp:sp modelId="{81452444-15BE-4C30-BE80-A95ACF132017}">
      <dsp:nvSpPr>
        <dsp:cNvPr id="0" name=""/>
        <dsp:cNvSpPr/>
      </dsp:nvSpPr>
      <dsp:spPr>
        <a:xfrm>
          <a:off x="640527" y="2697825"/>
          <a:ext cx="3570099" cy="248672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E56B8-84F0-4B5F-9367-E11C78A715F9}">
      <dsp:nvSpPr>
        <dsp:cNvPr id="0" name=""/>
        <dsp:cNvSpPr/>
      </dsp:nvSpPr>
      <dsp:spPr>
        <a:xfrm>
          <a:off x="194542" y="4924655"/>
          <a:ext cx="4789863" cy="80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Члены </a:t>
          </a:r>
          <a:r>
            <a:rPr lang="ru-RU" sz="1600" kern="1200" dirty="0" err="1" smtClean="0"/>
            <a:t>ППк</a:t>
          </a:r>
          <a:r>
            <a:rPr lang="ru-RU" sz="1600" kern="1200" dirty="0" smtClean="0"/>
            <a:t> и классные руководители</a:t>
          </a:r>
          <a:endParaRPr lang="ru-RU" sz="1600" kern="1200" dirty="0"/>
        </a:p>
      </dsp:txBody>
      <dsp:txXfrm>
        <a:off x="194542" y="4924655"/>
        <a:ext cx="4789863" cy="801027"/>
      </dsp:txXfrm>
    </dsp:sp>
    <dsp:sp modelId="{3057EFA9-E1D6-47A2-89BD-901B4629C839}">
      <dsp:nvSpPr>
        <dsp:cNvPr id="0" name=""/>
        <dsp:cNvSpPr/>
      </dsp:nvSpPr>
      <dsp:spPr>
        <a:xfrm>
          <a:off x="5930993" y="2883369"/>
          <a:ext cx="3474278" cy="2065162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EF9C8-F8B5-4E8F-A34F-3B021AE1C0FE}">
      <dsp:nvSpPr>
        <dsp:cNvPr id="0" name=""/>
        <dsp:cNvSpPr/>
      </dsp:nvSpPr>
      <dsp:spPr>
        <a:xfrm>
          <a:off x="5762033" y="4818758"/>
          <a:ext cx="3781454" cy="80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Зам по ВР, председатели родительских советов, социальный педагог</a:t>
          </a:r>
          <a:endParaRPr lang="ru-RU" sz="1600" kern="1200" dirty="0"/>
        </a:p>
      </dsp:txBody>
      <dsp:txXfrm>
        <a:off x="5762033" y="4818758"/>
        <a:ext cx="3781454" cy="80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ЭФФЕКТИВНЫЙ АНАЛИЗ ПРИ УПРАВЛЕНИИ КАЧЕСТВОМ ОБРАЗОВАНИЯ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25946" y="5179032"/>
            <a:ext cx="8915399" cy="1126283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/>
              <a:t>Хянина</a:t>
            </a:r>
            <a:r>
              <a:rPr lang="ru-RU" dirty="0" smtClean="0"/>
              <a:t> Ольга Олеговна,</a:t>
            </a:r>
          </a:p>
          <a:p>
            <a:pPr algn="r"/>
            <a:r>
              <a:rPr lang="ru-RU" dirty="0" smtClean="0"/>
              <a:t> директор МОУ «</a:t>
            </a:r>
            <a:r>
              <a:rPr lang="ru-RU" dirty="0" err="1" smtClean="0"/>
              <a:t>Усвятская</a:t>
            </a: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ОШ»</a:t>
            </a:r>
          </a:p>
          <a:p>
            <a:pPr algn="r"/>
            <a:r>
              <a:rPr lang="ru-RU" dirty="0" err="1"/>
              <a:t>р</a:t>
            </a:r>
            <a:r>
              <a:rPr lang="ru-RU" dirty="0" err="1" smtClean="0"/>
              <a:t>п</a:t>
            </a:r>
            <a:r>
              <a:rPr lang="ru-RU" dirty="0" smtClean="0"/>
              <a:t>. </a:t>
            </a:r>
            <a:r>
              <a:rPr lang="ru-RU" dirty="0" err="1" smtClean="0"/>
              <a:t>Усвяты</a:t>
            </a:r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9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ОБРАЗОВАНИЯ-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КОМПЛЕКСНАЯ ХАРАКТЕРИСТИКА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ОБРАЗОВАТЕЛЬНОЙ ДЕЯТЕЛЬНОСТИ и ПОДГОТОВКИ ОБУЧАЮЩИХСЯ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которая ВЫРАЖАЕТ СТЕПЕНЬ </a:t>
            </a:r>
            <a:r>
              <a:rPr lang="ru-RU" b="1" u="sng" dirty="0" smtClean="0"/>
              <a:t>ИХ СООТВЕТСТВИЯ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ФГОС  и  ПОТРЕБНОСТЯМ ФИЗИЧЕСКИХ  </a:t>
            </a:r>
            <a:r>
              <a:rPr lang="ru-RU" dirty="0" smtClean="0"/>
              <a:t>или юридических </a:t>
            </a:r>
            <a:r>
              <a:rPr lang="ru-RU" b="1" u="sng" dirty="0" smtClean="0"/>
              <a:t>ЛИЦ,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в ИНТЕРЕСАХ которых осуществляется ОБРАЗОВАТЕЛЬНАЯ ДЕЯТЕЛЬНОСТЬ, в</a:t>
            </a:r>
          </a:p>
          <a:p>
            <a:pPr marL="0" indent="0">
              <a:buNone/>
            </a:pPr>
            <a:r>
              <a:rPr lang="ru-RU" dirty="0" smtClean="0"/>
              <a:t> том числе  </a:t>
            </a:r>
            <a:r>
              <a:rPr lang="ru-RU" b="1" u="sng" dirty="0" smtClean="0"/>
              <a:t>СТЕПЕНЬ ДОСТИЖЕНИЯ ПЛАНИРУЕМЫХ РЕЗУЛЬТАТОВ ОП.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6902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компетенции образовательной организации относится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«…ПРОВЕДЕНИЕ САМООСЛЕДОВАНИЯ,</a:t>
            </a:r>
          </a:p>
          <a:p>
            <a:pPr marL="0" indent="0">
              <a:buNone/>
            </a:pPr>
            <a:r>
              <a:rPr lang="ru-RU" b="1" dirty="0" smtClean="0"/>
              <a:t>ОБЕСПЕЧЕНИЕ ФУНКЦИОНИРОВАНИЯ ВНУТРЕННЕЙ СИСТЕМЫ ОЦЕНКИ</a:t>
            </a:r>
          </a:p>
          <a:p>
            <a:pPr marL="0" indent="0">
              <a:buNone/>
            </a:pPr>
            <a:r>
              <a:rPr lang="ru-RU" b="1" dirty="0" smtClean="0"/>
              <a:t>КАЧЕСТВА ОБРАЗОВАНИЯ…»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(п. 3 пп.13 статьи 28 Федерального закона №273-ФЗ от 29.12.2012 «Об образовании в Российской Федерации»)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8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940" y="17972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940" y="1145136"/>
            <a:ext cx="9639656" cy="559749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sz="2000" b="1" u="sng" dirty="0" smtClean="0"/>
              <a:t> УСЛОВИЯ  ОБЕСПЕЧЕНИЯ ОБРАЗОВАТЕЛЬНОГО ПРОЦЕССА:</a:t>
            </a:r>
          </a:p>
          <a:p>
            <a:pPr marL="0" indent="0">
              <a:buNone/>
            </a:pPr>
            <a:r>
              <a:rPr lang="ru-RU" dirty="0" smtClean="0"/>
              <a:t>НОРМАТИВНО-ПРАВОВЫЕ, УПРАВЛЕНЧЕСКИЕ, КАДРОВЫЕ, ОРГАНИЗАЦИОННЫЕ,</a:t>
            </a:r>
          </a:p>
          <a:p>
            <a:pPr marL="0" indent="0">
              <a:buNone/>
            </a:pPr>
            <a:r>
              <a:rPr lang="ru-RU" dirty="0" smtClean="0"/>
              <a:t> МАТЕРИАЛЬНО-ТЕХНИЧЕСКИЕ, ФИНАНСОВО-ЭКОНОМИЧЕСКИЕ, </a:t>
            </a:r>
          </a:p>
          <a:p>
            <a:pPr marL="0" indent="0">
              <a:buNone/>
            </a:pPr>
            <a:r>
              <a:rPr lang="ru-RU" dirty="0" smtClean="0"/>
              <a:t>ЗДОРОВЬЕСБЕРЕГАЮЩИЕ, ПСИХОЛОГО-ПЕДАГОГИЧЕСКИЕ</a:t>
            </a:r>
          </a:p>
          <a:p>
            <a:r>
              <a:rPr lang="ru-RU" sz="2000" b="1" u="sng" dirty="0" smtClean="0"/>
              <a:t>ОБРАЗОВАТЕЛЬНЫЙ ПРОЦЕСС:</a:t>
            </a:r>
          </a:p>
          <a:p>
            <a:pPr marL="0" indent="0">
              <a:buNone/>
            </a:pPr>
            <a:r>
              <a:rPr lang="ru-RU" b="1" dirty="0" smtClean="0"/>
              <a:t>* </a:t>
            </a:r>
            <a:r>
              <a:rPr lang="ru-RU" dirty="0" smtClean="0"/>
              <a:t>ПРОФЕССИОНАЛЬНАЯ КОМПЕТЕНТНОСТЬ ПЕДАГОГОВ, </a:t>
            </a:r>
          </a:p>
          <a:p>
            <a:pPr marL="0" indent="0">
              <a:buNone/>
            </a:pPr>
            <a:r>
              <a:rPr lang="ru-RU" b="1" dirty="0" smtClean="0"/>
              <a:t>* </a:t>
            </a:r>
            <a:r>
              <a:rPr lang="ru-RU" dirty="0" smtClean="0"/>
              <a:t>ОРГАНИЗАЦИЯ ОБРАЗОВАТЕЛЬНОГО ПРОЦЕССА: содержание образования,</a:t>
            </a:r>
          </a:p>
          <a:p>
            <a:pPr marL="0" indent="0">
              <a:buNone/>
            </a:pPr>
            <a:r>
              <a:rPr lang="ru-RU" dirty="0" smtClean="0"/>
              <a:t>учебный процесс(в </a:t>
            </a:r>
            <a:r>
              <a:rPr lang="ru-RU" dirty="0" err="1" smtClean="0"/>
              <a:t>т.ч</a:t>
            </a:r>
            <a:r>
              <a:rPr lang="ru-RU" dirty="0" smtClean="0"/>
              <a:t>. внеурочная деятельность),воспитательный процесс, дополнительное образование, инновационная деятельность, современные педагогические технологии.</a:t>
            </a:r>
          </a:p>
          <a:p>
            <a:r>
              <a:rPr lang="ru-RU" sz="2000" b="1" u="sng" dirty="0" smtClean="0"/>
              <a:t>РЕЗУЛЬТАТЫ ОБРАЗОВАТЕЛЬНОГО ПРОЦЕССА:</a:t>
            </a:r>
          </a:p>
          <a:p>
            <a:pPr marL="0" indent="0">
              <a:buNone/>
            </a:pPr>
            <a:r>
              <a:rPr lang="ru-RU" sz="2000" b="1" dirty="0" smtClean="0"/>
              <a:t>* </a:t>
            </a:r>
            <a:r>
              <a:rPr lang="ru-RU" dirty="0" smtClean="0"/>
              <a:t>РЕЗУЛЬТАТЫ ОБЩЕШКОЛЬНЫЕ,</a:t>
            </a:r>
          </a:p>
          <a:p>
            <a:pPr marL="0" indent="0">
              <a:buNone/>
            </a:pPr>
            <a:r>
              <a:rPr lang="ru-RU" b="1" dirty="0" smtClean="0"/>
              <a:t>* </a:t>
            </a:r>
            <a:r>
              <a:rPr lang="ru-RU" dirty="0" smtClean="0"/>
              <a:t>РЕЗУЛЬТАТЫ ИНДИВИДУАЛЬНЫЕ (ПО КАЖДОМУ ОБУЧАЮЩЕМУСЯ).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07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093" y="222458"/>
            <a:ext cx="8911687" cy="922679"/>
          </a:xfrm>
        </p:spPr>
        <p:txBody>
          <a:bodyPr/>
          <a:lstStyle/>
          <a:p>
            <a:r>
              <a:rPr lang="ru-RU" dirty="0" smtClean="0"/>
              <a:t>«МОЗГОВОЙ ШТУРМ»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706106"/>
              </p:ext>
            </p:extLst>
          </p:nvPr>
        </p:nvGraphicFramePr>
        <p:xfrm>
          <a:off x="1213503" y="940036"/>
          <a:ext cx="10299656" cy="572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1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159" y="273732"/>
            <a:ext cx="9692904" cy="1280890"/>
          </a:xfrm>
        </p:spPr>
        <p:txBody>
          <a:bodyPr/>
          <a:lstStyle/>
          <a:p>
            <a:pPr algn="ctr"/>
            <a:r>
              <a:rPr lang="ru-RU" dirty="0" smtClean="0"/>
              <a:t>ФАКТОРЫ, </a:t>
            </a:r>
            <a:br>
              <a:rPr lang="ru-RU" dirty="0" smtClean="0"/>
            </a:br>
            <a:r>
              <a:rPr lang="ru-RU" dirty="0" smtClean="0"/>
              <a:t>ВЛИЯЮЩИЕ НА ДЕЯТЕЛЬНОСТЬ ШКОЛЫ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866184"/>
              </p:ext>
            </p:extLst>
          </p:nvPr>
        </p:nvGraphicFramePr>
        <p:xfrm>
          <a:off x="1307507" y="1367328"/>
          <a:ext cx="10528418" cy="564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4209"/>
                <a:gridCol w="5264209"/>
              </a:tblGrid>
              <a:tr h="5359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«+»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«-»</a:t>
                      </a:r>
                      <a:endParaRPr lang="ru-RU" sz="2800" dirty="0"/>
                    </a:p>
                  </a:txBody>
                  <a:tcPr/>
                </a:tc>
              </a:tr>
              <a:tr h="9457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* </a:t>
                      </a:r>
                      <a:r>
                        <a:rPr lang="ru-RU" b="1" dirty="0" smtClean="0"/>
                        <a:t>НАЛИЧИЕ НОРМАТИВНО-ПРАВОВОЙ БАЗЫ </a:t>
                      </a:r>
                      <a:r>
                        <a:rPr lang="ru-RU" b="1" baseline="0" dirty="0" smtClean="0"/>
                        <a:t> и </a:t>
                      </a:r>
                      <a:r>
                        <a:rPr lang="ru-RU" b="1" dirty="0" smtClean="0"/>
                        <a:t>ЧЕТКИЙ </a:t>
                      </a:r>
                      <a:r>
                        <a:rPr lang="ru-RU" b="1" dirty="0" smtClean="0"/>
                        <a:t>ГРАФИК ОБРАЗОВАТЕЛЬНОГО </a:t>
                      </a:r>
                      <a:r>
                        <a:rPr lang="ru-RU" b="1" dirty="0" smtClean="0"/>
                        <a:t>ПРОЦЕССА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* БОЛЬШАЯ ЗАГРУЖЕННОСТЬ УЧИТЕЛЕЙ</a:t>
                      </a:r>
                      <a:endParaRPr lang="ru-RU" b="1" dirty="0"/>
                    </a:p>
                  </a:txBody>
                  <a:tcPr/>
                </a:tc>
              </a:tr>
              <a:tr h="9457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*КАЧЕСТВЕННАЯ ПОДГОТОВКА ВЫПУСКНИКОВ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</a:rPr>
                        <a:t>(11 </a:t>
                      </a:r>
                      <a:r>
                        <a:rPr lang="ru-RU" b="0" i="1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</a:rPr>
                        <a:t>.: 2021г-4; 2022г -6; 2023г-7)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БОЛЬШОЙ ОБЪЕМ ОБЯЗАТЕЛЬНЫХ ВОСПИТАТЕЛЬНЫХ МЕРОПРИЯТИЙ </a:t>
                      </a:r>
                      <a:r>
                        <a:rPr lang="ru-RU" b="1" baseline="0" dirty="0" smtClean="0"/>
                        <a:t>(один </a:t>
                      </a:r>
                      <a:r>
                        <a:rPr lang="ru-RU" b="1" dirty="0" smtClean="0"/>
                        <a:t>ЗАМ по</a:t>
                      </a:r>
                      <a:r>
                        <a:rPr lang="ru-RU" b="1" baseline="0" dirty="0" smtClean="0"/>
                        <a:t> ВР)</a:t>
                      </a:r>
                      <a:endParaRPr lang="ru-RU" b="1" dirty="0"/>
                    </a:p>
                  </a:txBody>
                  <a:tcPr/>
                </a:tc>
              </a:tr>
              <a:tr h="6620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ru-RU" b="1" dirty="0" smtClean="0"/>
                        <a:t> ВЫСОКОКВАЛИФИЦИРОВАННЫЕ ПЕДАГОГИ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УМЕНЬШЕНИЕ КОЛИЧЕСТВА МОТИВИРОВАННЫХ НА УЧЕБУ ДЕТЕЙ</a:t>
                      </a:r>
                      <a:endParaRPr lang="ru-RU" b="1" dirty="0"/>
                    </a:p>
                  </a:txBody>
                  <a:tcPr/>
                </a:tc>
              </a:tr>
              <a:tr h="9457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*100% ПРОХОЖДЕНИЕ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КУРСОВ ПОВЫШЕНИЯ КВАЛИФИКАЦИИ ПЕДАГОГАМИ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ТРЕТЬ ВСЕХ ДЕТЕЙ ШКОЛЫ- НА ПОДВОЗЕ</a:t>
                      </a:r>
                      <a:endParaRPr lang="ru-RU" b="1" dirty="0"/>
                    </a:p>
                  </a:txBody>
                  <a:tcPr/>
                </a:tc>
              </a:tr>
              <a:tr h="6620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* ШКОЛА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НАХОДИТСЯ В РАЙЦЕНТРЕ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РАБОТА С РОДИТЕЛЬСКИМИ СОВЕТАМИ</a:t>
                      </a:r>
                      <a:endParaRPr lang="ru-RU" b="1" dirty="0"/>
                    </a:p>
                  </a:txBody>
                  <a:tcPr/>
                </a:tc>
              </a:tr>
              <a:tr h="9457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* ИНФОРМИРОВАНИЕ ОБЩЕСТВА О ШКОЛЬНЫХ СОБЫТИЯХ (социальные сети)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НЕТ ИНФРАСТРУКТУРЫ ДЛЯ ОБУЧЕНИЯ ДЕТЕЙ-ИНВАЛИДОВ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411" y="2999574"/>
            <a:ext cx="675118" cy="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73891"/>
              </p:ext>
            </p:extLst>
          </p:nvPr>
        </p:nvGraphicFramePr>
        <p:xfrm>
          <a:off x="2204653" y="1236291"/>
          <a:ext cx="8915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«-»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РЕШЕНИЕ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РАБОТА С РОДИТЕЛЬСКИМИ СОВЕТАМИ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 smtClean="0"/>
                        <a:t>ПЕРЕСМОТР /КОРРЕКТИРОВКА ПЛАНА РАБОТЫ С РОДИТЕЛЯМИ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dirty="0" smtClean="0"/>
                        <a:t>КОРРЕКТИРОВКА</a:t>
                      </a:r>
                      <a:r>
                        <a:rPr lang="ru-RU" b="1" baseline="0" dirty="0" smtClean="0"/>
                        <a:t> ПЛАНА ВОСПИТАТЕЛЬНОЙ РАБОТЫ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baseline="0" dirty="0" smtClean="0"/>
                        <a:t>УВЕЛИЧЕНИЕ ЧИСЛА МЕРОПРИЯТИЙ С СОЦИАЛЬНЫМИ ПАР ТНЕРАМИ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БОЛЬШОЙ ОБЪЕМ</a:t>
                      </a:r>
                      <a:r>
                        <a:rPr lang="ru-RU" b="1" baseline="0" dirty="0" smtClean="0"/>
                        <a:t>  ОБЯЗАТЕЛЬНЫХ ВОСПИТАТЕЛЬНЫХ МЕРОПРИЯТИЙ (зона ответственности одного зам по ВР)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baseline="0" dirty="0" smtClean="0"/>
                        <a:t>СОВЕТНИК ДИРЕКТОРА ПО ВОСПИТАНИЮ И ВЗАИМОДЕЙСТВИЮ С ДЕТСКИМИ МОЛОДЕЖНЫМИ ОРГАНИЗАЦИЯМИ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1" baseline="0" dirty="0" smtClean="0"/>
                        <a:t>МУНИЦИПАЛЬНЫЕ КУРАТОРЫ «ДВИЖЕНИЕ ПЕРВЫХ»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6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АНАЛИЗА</a:t>
            </a:r>
            <a:r>
              <a:rPr lang="ru-RU" dirty="0" smtClean="0"/>
              <a:t>-</a:t>
            </a:r>
            <a:r>
              <a:rPr lang="ru-RU" u="sng" dirty="0" smtClean="0"/>
              <a:t>основа</a:t>
            </a:r>
            <a:r>
              <a:rPr lang="ru-RU" dirty="0" smtClean="0"/>
              <a:t> для принятия </a:t>
            </a:r>
            <a:r>
              <a:rPr lang="ru-RU" b="1" dirty="0" smtClean="0"/>
              <a:t>УПРАВЛЕНЧЕСКИХ РЕШЕНИЙ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ЭФФЕКТИВНЫЙ АНАЛИЗ </a:t>
            </a:r>
            <a:r>
              <a:rPr lang="ru-RU" sz="2800" dirty="0" smtClean="0"/>
              <a:t>позволяет определить возможные </a:t>
            </a:r>
            <a:r>
              <a:rPr lang="ru-RU" sz="2800" b="1" dirty="0" smtClean="0"/>
              <a:t>НАПРАВЛЕНИЯ ДЕЯТЕЛЬНОСТИ </a:t>
            </a:r>
            <a:r>
              <a:rPr lang="ru-RU" sz="2800" dirty="0" smtClean="0"/>
              <a:t>администрации и коллектива образовательной организации по </a:t>
            </a:r>
            <a:r>
              <a:rPr lang="ru-RU" sz="2800" b="1" dirty="0" smtClean="0"/>
              <a:t>УЛУЧШЕНИЮ КАЧЕСТВА ОБРАЗОВАНИЯ</a:t>
            </a:r>
            <a:r>
              <a:rPr lang="ru-RU" sz="2800" dirty="0" smtClean="0"/>
              <a:t>  (</a:t>
            </a:r>
            <a:r>
              <a:rPr lang="ru-RU" sz="2800" u="sng" dirty="0" smtClean="0"/>
              <a:t>новый план </a:t>
            </a:r>
            <a:r>
              <a:rPr lang="ru-RU" sz="2800" dirty="0" smtClean="0"/>
              <a:t>или </a:t>
            </a:r>
            <a:r>
              <a:rPr lang="ru-RU" sz="2800" u="sng" dirty="0" smtClean="0"/>
              <a:t>корректировка</a:t>
            </a:r>
            <a:r>
              <a:rPr lang="ru-RU" sz="2800" dirty="0" smtClean="0"/>
              <a:t> существующего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40" y="352695"/>
            <a:ext cx="9964396" cy="6313025"/>
          </a:xfrm>
        </p:spPr>
      </p:pic>
    </p:spTree>
    <p:extLst>
      <p:ext uri="{BB962C8B-B14F-4D97-AF65-F5344CB8AC3E}">
        <p14:creationId xmlns:p14="http://schemas.microsoft.com/office/powerpoint/2010/main" val="15341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377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ЭФФЕКТИВНЫЙ АНАЛИЗ ПРИ УПРАВЛЕНИИ КАЧЕСТВОМ ОБРАЗОВАНИЯ</vt:lpstr>
      <vt:lpstr>КАЧЕСТВО ОБРАЗОВАНИЯ-</vt:lpstr>
      <vt:lpstr>К компетенции образовательной организации относится </vt:lpstr>
      <vt:lpstr>АНАЛИЗ:   </vt:lpstr>
      <vt:lpstr>«МОЗГОВОЙ ШТУРМ»</vt:lpstr>
      <vt:lpstr>ФАКТОРЫ,  ВЛИЯЮЩИЕ НА ДЕЯТЕЛЬНОСТЬ ШКОЛЫ</vt:lpstr>
      <vt:lpstr>Презентация PowerPoint</vt:lpstr>
      <vt:lpstr>РЕЗУЛЬТАТЫ АНАЛИЗА-основа для принятия УПРАВЛЕНЧЕСКИХ РЕШЕНИЙ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ЭФФЕКТИВНЫЙ АНАЛИЗ ПРИ УПРАВЛЕНИИ КАЧЕСТВОМ ОБРАЗОВАНИЯ</dc:title>
  <dc:creator>user</dc:creator>
  <cp:lastModifiedBy>user</cp:lastModifiedBy>
  <cp:revision>19</cp:revision>
  <dcterms:created xsi:type="dcterms:W3CDTF">2023-09-11T17:03:45Z</dcterms:created>
  <dcterms:modified xsi:type="dcterms:W3CDTF">2023-09-11T19:19:01Z</dcterms:modified>
</cp:coreProperties>
</file>