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81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AD7B-BBC0-4E02-9E67-DAC474E944A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3C9-F81A-4AE8-B571-73B960FE7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91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AD7B-BBC0-4E02-9E67-DAC474E944A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3C9-F81A-4AE8-B571-73B960FE7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66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AD7B-BBC0-4E02-9E67-DAC474E944A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3C9-F81A-4AE8-B571-73B960FE7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62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AD7B-BBC0-4E02-9E67-DAC474E944A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3C9-F81A-4AE8-B571-73B960FE7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62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AD7B-BBC0-4E02-9E67-DAC474E944A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3C9-F81A-4AE8-B571-73B960FE7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56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AD7B-BBC0-4E02-9E67-DAC474E944A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3C9-F81A-4AE8-B571-73B960FE7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9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AD7B-BBC0-4E02-9E67-DAC474E944A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3C9-F81A-4AE8-B571-73B960FE7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0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AD7B-BBC0-4E02-9E67-DAC474E944A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3C9-F81A-4AE8-B571-73B960FE7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91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AD7B-BBC0-4E02-9E67-DAC474E944A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3C9-F81A-4AE8-B571-73B960FE7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86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AD7B-BBC0-4E02-9E67-DAC474E944A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3C9-F81A-4AE8-B571-73B960FE7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6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AD7B-BBC0-4E02-9E67-DAC474E944A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33C9-F81A-4AE8-B571-73B960FE7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AD7B-BBC0-4E02-9E67-DAC474E944A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333C9-F81A-4AE8-B571-73B960FE7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22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Планирование работы на основе анализа качества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861048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Безуглая Ирина Вячеславовна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/>
            <a:r>
              <a:rPr lang="ru-RU" b="1" dirty="0"/>
              <a:t>з</a:t>
            </a:r>
            <a:r>
              <a:rPr lang="ru-RU" b="1" dirty="0" smtClean="0"/>
              <a:t>аместитель </a:t>
            </a:r>
            <a:r>
              <a:rPr lang="ru-RU" b="1" dirty="0"/>
              <a:t>директора по </a:t>
            </a:r>
            <a:r>
              <a:rPr lang="ru-RU" b="1" dirty="0" smtClean="0"/>
              <a:t>УВР </a:t>
            </a:r>
            <a:r>
              <a:rPr lang="ru-RU" b="1" dirty="0"/>
              <a:t>МБОУ «Средняя общеобразовательная школа №12 имени Героя России </a:t>
            </a:r>
            <a:r>
              <a:rPr lang="ru-RU" b="1" dirty="0" err="1"/>
              <a:t>А.Ю.Ширяева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005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307356"/>
              </p:ext>
            </p:extLst>
          </p:nvPr>
        </p:nvGraphicFramePr>
        <p:xfrm>
          <a:off x="827584" y="692696"/>
          <a:ext cx="7725624" cy="5715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679"/>
                <a:gridCol w="553627"/>
                <a:gridCol w="553627"/>
                <a:gridCol w="553627"/>
                <a:gridCol w="583314"/>
                <a:gridCol w="92271"/>
                <a:gridCol w="633059"/>
                <a:gridCol w="676386"/>
                <a:gridCol w="676386"/>
                <a:gridCol w="152448"/>
                <a:gridCol w="624235"/>
                <a:gridCol w="438889"/>
                <a:gridCol w="56164"/>
                <a:gridCol w="45462"/>
                <a:gridCol w="493450"/>
              </a:tblGrid>
              <a:tr h="80294">
                <a:tc rowSpan="3"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700" dirty="0">
                          <a:effectLst/>
                        </a:rPr>
                        <a:t>Формы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700" dirty="0">
                          <a:effectLst/>
                        </a:rPr>
                        <a:t>организации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/>
                      </a:r>
                      <a:br>
                        <a:rPr lang="ru-RU" sz="700" dirty="0">
                          <a:effectLst/>
                        </a:rPr>
                      </a:br>
                      <a:r>
                        <a:rPr lang="ru-RU" sz="700" dirty="0">
                          <a:effectLst/>
                        </a:rPr>
                        <a:t>внеурочной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деятельности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14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Объем внеурочной деятельности (кол-во часов)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5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В неделю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В год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В неделю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В год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В неделю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В год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В неделю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В год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В неделю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700">
                          <a:effectLst/>
                        </a:rPr>
                        <a:t>В год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5«А», 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 «Б»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классы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 «В»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класс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 «А», 6 «Б»,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 «В» 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классы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 «А», 7 «Б»,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 «В»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классы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 «А», 8 «Б»,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 «В»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классы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 «А», 9 «Б»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классы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Курс «Разговоры о важном»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</a:tr>
              <a:tr h="399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Курс «Физическая культура (ритмика)»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</a:tr>
              <a:tr h="347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Курс «Читательская грамотность»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</a:tr>
              <a:tr h="394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Курс «Занимательная физика»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</a:tr>
              <a:tr h="394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Курс «Компьютерное моделирование»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</a:tr>
              <a:tr h="485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Курс «Профориентационный минимум»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</a:tr>
              <a:tr h="395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Курс «Моя малая Родина: туристы-проводники»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</a:tr>
              <a:tr h="396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Курс «Занимательная физика»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</a:tr>
              <a:tr h="485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Курс «Основы технической грамоты «ЧертЁЖ»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</a:tr>
              <a:tr h="209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Итого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102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102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102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102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273" marR="28273" marT="28273" marB="28273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102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5" marR="5655" marT="5655" marB="565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058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 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72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ачество образования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характеристика системы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 отражающая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степень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соответствия ФГОС,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социальным и личностным ожиданиям заинтересованных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структуры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содержания реализуемых образовательных программ;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реально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достигнутых результатов их освоения;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условий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образовательного процесса.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42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Система управления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планирование качества образования;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процесса обучения;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внутриорганизационная оценка;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несение изменений на основе проведенного анализа качества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23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Управленческий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компонент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Проведение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педагогического совета, производственных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совещаний.</a:t>
            </a:r>
          </a:p>
          <a:p>
            <a:pPr marL="514350" indent="-51435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Проведение заседаний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ШМО. 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Индивидуальные встречи – собеседования с педагогами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уточнения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планирования действий всех участников образовательных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95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План-график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34" y="908720"/>
            <a:ext cx="8411466" cy="516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75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6712"/>
            <a:ext cx="8229600" cy="512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63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Методический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компонент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недели;</a:t>
            </a:r>
          </a:p>
          <a:p>
            <a:pPr lvl="0" algn="just"/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общешкольный  методический день – обмен опытом работы, когда педагоги проводят мастер классы в рамках своего предмета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неделя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121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Содержательный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компонент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4536"/>
          </a:xfrm>
        </p:spPr>
        <p:txBody>
          <a:bodyPr>
            <a:normAutofit fontScale="92500"/>
          </a:bodyPr>
          <a:lstStyle/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рабочими программами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Использование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внеурочной деятельности и дополнительного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Разработка педагогами курсов внеурочной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ориентированных на повышение учебной мотивации школьников и достижение повышения качества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образования. 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28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709692"/>
              </p:ext>
            </p:extLst>
          </p:nvPr>
        </p:nvGraphicFramePr>
        <p:xfrm>
          <a:off x="611558" y="548684"/>
          <a:ext cx="7848873" cy="5904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7596"/>
                <a:gridCol w="641803"/>
                <a:gridCol w="431339"/>
                <a:gridCol w="699809"/>
                <a:gridCol w="699809"/>
                <a:gridCol w="699809"/>
                <a:gridCol w="699809"/>
                <a:gridCol w="699809"/>
                <a:gridCol w="699809"/>
                <a:gridCol w="379281"/>
              </a:tblGrid>
              <a:tr h="204540">
                <a:tc rowSpan="3"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900" dirty="0">
                          <a:effectLst/>
                        </a:rPr>
                        <a:t>Формы организации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/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внеурочной деятельности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Объем внеурочной деятельности (кол-во часов)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95" marR="7395" marT="7395" marB="739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В неделю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В год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В неделю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В год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В неделю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В год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В неделю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В год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</a:tr>
              <a:tr h="652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1«А»,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 «Б»  классы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 «В»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класс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95" marR="7395" marT="7395" marB="73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95" marR="7395" marT="7395" marB="7395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 «А», 2«Б»,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 «В», 2 «Г»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классы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 «А», 3«Б»,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 «В», 3 «Г»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классы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 «А», 4«Б»,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 «В», 4 «Г»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классы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Курс «Разговоры о важном»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95" marR="7395" marT="7395" marB="73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</a:tr>
              <a:tr h="466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Обучающий курс «Шахматная азбука»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95" marR="7395" marT="7395" marB="7395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</a:tr>
              <a:tr h="466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Курс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«Хоровое пение»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95" marR="7395" marT="7395" marB="73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</a:tr>
              <a:tr h="652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Театральная студия «Радуга», «Маленькая страна», «Дебют», «Улыбка»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95" marR="7395" marT="7395" marB="7395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</a:tr>
              <a:tr h="466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Курс «34 занятия для будущих отличников»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95" marR="7395" marT="7395" marB="73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</a:tr>
              <a:tr h="466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Курс «Путешествие по стране знаний»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95" marR="7395" marT="7395" marB="73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</a:tr>
              <a:tr h="466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Курс «Физическая культура (ритмика)»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95" marR="7395" marT="7395" marB="7395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</a:tr>
              <a:tr h="281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Курс «Я-исследователь»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95" marR="7395" marT="7395" marB="7395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</a:tr>
              <a:tr h="281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Курс «Чудесная мастерская»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95" marR="7395" marT="7395" marB="7395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/>
                      </a:endParaRPr>
                    </a:p>
                  </a:txBody>
                  <a:tcPr marL="36977" marR="36977" marT="36977" marB="36977"/>
                </a:tc>
              </a:tr>
              <a:tr h="466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Курс «Основы православной культуры»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95" marR="7395" marT="7395" marB="73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</a:tr>
              <a:tr h="281725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Итого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132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170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136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900" dirty="0">
                          <a:effectLst/>
                        </a:rPr>
                        <a:t>136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77" marR="36977" marT="36977" marB="3697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9238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578</Words>
  <Application>Microsoft Office PowerPoint</Application>
  <PresentationFormat>Экран (4:3)</PresentationFormat>
  <Paragraphs>236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Планирование работы на основе анализа качества образования </vt:lpstr>
      <vt:lpstr>Качество образования </vt:lpstr>
      <vt:lpstr> Система управления качеством</vt:lpstr>
      <vt:lpstr>Управленческий компонент </vt:lpstr>
      <vt:lpstr>План-график  внутришкольного контроля</vt:lpstr>
      <vt:lpstr>Презентация PowerPoint</vt:lpstr>
      <vt:lpstr>Методический компонент</vt:lpstr>
      <vt:lpstr>Содержательный компонент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работы на основе анализа качества образования</dc:title>
  <dc:creator>Ирина Вячеславовна</dc:creator>
  <cp:lastModifiedBy>Учетная запись Майкрософт</cp:lastModifiedBy>
  <cp:revision>19</cp:revision>
  <dcterms:created xsi:type="dcterms:W3CDTF">2023-09-11T10:41:06Z</dcterms:created>
  <dcterms:modified xsi:type="dcterms:W3CDTF">2023-09-11T15:37:03Z</dcterms:modified>
</cp:coreProperties>
</file>