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58" r:id="rId3"/>
    <p:sldId id="259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513CA-C62C-454D-9D08-3EC1DEDFF694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8FE1F-AC6F-4759-92B1-B6BB2023D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2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737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173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0691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111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A9CE-6D39-4BF0-8E20-F4230C6AD33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32-4801-44BE-8551-5E2B5E872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5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A9CE-6D39-4BF0-8E20-F4230C6AD33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32-4801-44BE-8551-5E2B5E872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1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A9CE-6D39-4BF0-8E20-F4230C6AD33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32-4801-44BE-8551-5E2B5E872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62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A9CE-6D39-4BF0-8E20-F4230C6AD33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32-4801-44BE-8551-5E2B5E87258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365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A9CE-6D39-4BF0-8E20-F4230C6AD33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32-4801-44BE-8551-5E2B5E872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29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A9CE-6D39-4BF0-8E20-F4230C6AD33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32-4801-44BE-8551-5E2B5E872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842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A9CE-6D39-4BF0-8E20-F4230C6AD33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32-4801-44BE-8551-5E2B5E872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60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A9CE-6D39-4BF0-8E20-F4230C6AD33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32-4801-44BE-8551-5E2B5E872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31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A9CE-6D39-4BF0-8E20-F4230C6AD33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32-4801-44BE-8551-5E2B5E872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68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63012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0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A9CE-6D39-4BF0-8E20-F4230C6AD33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32-4801-44BE-8551-5E2B5E872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0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A9CE-6D39-4BF0-8E20-F4230C6AD33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32-4801-44BE-8551-5E2B5E872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9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A9CE-6D39-4BF0-8E20-F4230C6AD33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32-4801-44BE-8551-5E2B5E872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30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A9CE-6D39-4BF0-8E20-F4230C6AD33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32-4801-44BE-8551-5E2B5E872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3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A9CE-6D39-4BF0-8E20-F4230C6AD33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32-4801-44BE-8551-5E2B5E872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A9CE-6D39-4BF0-8E20-F4230C6AD33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32-4801-44BE-8551-5E2B5E872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A9CE-6D39-4BF0-8E20-F4230C6AD33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32-4801-44BE-8551-5E2B5E872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85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A9CE-6D39-4BF0-8E20-F4230C6AD33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32-4801-44BE-8551-5E2B5E872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7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97FA9CE-6D39-4BF0-8E20-F4230C6AD33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D7132-4801-44BE-8551-5E2B5E872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60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uyuVtgi--No&amp;t=119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uyuVtgi--No&amp;t=119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2074" y="650966"/>
            <a:ext cx="9700280" cy="3329581"/>
          </a:xfrm>
        </p:spPr>
        <p:txBody>
          <a:bodyPr/>
          <a:lstStyle/>
          <a:p>
            <a:r>
              <a:rPr lang="ru-RU" sz="4800" b="1" dirty="0" smtClean="0"/>
              <a:t>Функциональная грамотность – индивидуальные решения 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2074" y="4542249"/>
            <a:ext cx="8825658" cy="861420"/>
          </a:xfrm>
        </p:spPr>
        <p:txBody>
          <a:bodyPr/>
          <a:lstStyle/>
          <a:p>
            <a:r>
              <a:rPr lang="ru-RU" dirty="0" smtClean="0"/>
              <a:t>Яковлева Е.Н., </a:t>
            </a:r>
            <a:r>
              <a:rPr lang="ru-RU" cap="none" dirty="0" smtClean="0"/>
              <a:t>заместитель директора МБОУ «ПИЛГ», </a:t>
            </a:r>
            <a:r>
              <a:rPr lang="ru-RU" cap="none" dirty="0" err="1" smtClean="0"/>
              <a:t>к.п.н</a:t>
            </a:r>
            <a:r>
              <a:rPr lang="ru-RU" cap="none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62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Google Shape;58;p3"/>
          <p:cNvGraphicFramePr/>
          <p:nvPr>
            <p:extLst>
              <p:ext uri="{D42A27DB-BD31-4B8C-83A1-F6EECF244321}">
                <p14:modId xmlns:p14="http://schemas.microsoft.com/office/powerpoint/2010/main" val="2929182400"/>
              </p:ext>
            </p:extLst>
          </p:nvPr>
        </p:nvGraphicFramePr>
        <p:xfrm>
          <a:off x="613953" y="967862"/>
          <a:ext cx="10690237" cy="5087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7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7976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Предтекстовый</a:t>
                      </a:r>
                      <a:endParaRPr sz="2400" u="none" strike="noStrike" cap="none"/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 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/>
                        <a:t>Сформулировать </a:t>
                      </a:r>
                      <a:r>
                        <a:rPr lang="ru-RU" sz="2400" u="none" strike="noStrike" cap="none" dirty="0"/>
                        <a:t>цель чтения.</a:t>
                      </a:r>
                      <a:endParaRPr sz="2400" dirty="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/>
                        <a:t>Определить </a:t>
                      </a:r>
                      <a:r>
                        <a:rPr lang="ru-RU" sz="2400" u="none" strike="noStrike" cap="none" dirty="0"/>
                        <a:t>характер текста, который лежит перед читателем.</a:t>
                      </a:r>
                      <a:endParaRPr sz="2400" dirty="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/>
                        <a:t>Прочесть </a:t>
                      </a:r>
                      <a:r>
                        <a:rPr lang="ru-RU" sz="2400" u="none" strike="noStrike" cap="none" dirty="0"/>
                        <a:t>заголовок (подзаголовки).</a:t>
                      </a:r>
                      <a:endParaRPr sz="2400" dirty="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/>
                        <a:t>Предположить</a:t>
                      </a:r>
                      <a:r>
                        <a:rPr lang="ru-RU" sz="2400" u="none" strike="noStrike" cap="none" dirty="0"/>
                        <a:t>, в чем замысел автора.</a:t>
                      </a:r>
                      <a:endParaRPr sz="2400" dirty="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/>
                        <a:t>Выбрать </a:t>
                      </a:r>
                      <a:r>
                        <a:rPr lang="ru-RU" sz="2400" u="none" strike="noStrike" cap="none" dirty="0"/>
                        <a:t>вид чтения, начать читать. </a:t>
                      </a:r>
                      <a:endParaRPr sz="2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5317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Текстовый</a:t>
                      </a:r>
                      <a:endParaRPr sz="2400"/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 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/>
                        <a:t>По </a:t>
                      </a:r>
                      <a:r>
                        <a:rPr lang="ru-RU" sz="2400" u="none" strike="noStrike" cap="none" dirty="0"/>
                        <a:t>ходу </a:t>
                      </a:r>
                      <a:r>
                        <a:rPr lang="ru-RU" sz="2400" u="none" strike="noStrike" cap="none" dirty="0" smtClean="0"/>
                        <a:t>чтения проверить предположения, </a:t>
                      </a:r>
                      <a:r>
                        <a:rPr lang="ru-RU" sz="2400" u="none" strike="noStrike" cap="none" dirty="0"/>
                        <a:t>оценить аргументы и логику текста, зафиксировать непонятное, спорное, важное. </a:t>
                      </a:r>
                      <a:endParaRPr sz="2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98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Послетекстовый </a:t>
                      </a:r>
                      <a:endParaRPr sz="2400"/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 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/>
                        <a:t>Обдумать </a:t>
                      </a:r>
                      <a:r>
                        <a:rPr lang="ru-RU" sz="2400" u="none" strike="noStrike" cap="none" dirty="0" smtClean="0"/>
                        <a:t>текст </a:t>
                      </a:r>
                      <a:r>
                        <a:rPr lang="ru-RU" sz="2400" u="none" strike="noStrike" cap="none" dirty="0"/>
                        <a:t>и выполнить задания разного характера: репродуктивные, продуктивные, коммуникативные, творческие.</a:t>
                      </a:r>
                      <a:endParaRPr sz="2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47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2058" y="0"/>
            <a:ext cx="11360800" cy="1104804"/>
          </a:xfrm>
        </p:spPr>
        <p:txBody>
          <a:bodyPr>
            <a:noAutofit/>
          </a:bodyPr>
          <a:lstStyle/>
          <a:p>
            <a:r>
              <a:rPr lang="ru-RU" sz="2800" dirty="0"/>
              <a:t>В</a:t>
            </a:r>
            <a:r>
              <a:rPr lang="ru-RU" sz="2800" dirty="0" smtClean="0"/>
              <a:t>изуальные </a:t>
            </a:r>
            <a:r>
              <a:rPr lang="ru-RU" sz="2800" dirty="0"/>
              <a:t>приемы и стратегии работы с информацией с помощью таблиц и различных график-органайзеров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945" t="28661" r="15331" b="19017"/>
          <a:stretch/>
        </p:blipFill>
        <p:spPr>
          <a:xfrm>
            <a:off x="222058" y="1177119"/>
            <a:ext cx="5408043" cy="2804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5035" t="26875" r="19747" b="19196"/>
          <a:stretch/>
        </p:blipFill>
        <p:spPr>
          <a:xfrm>
            <a:off x="6830843" y="1177118"/>
            <a:ext cx="5107578" cy="2804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7545" t="28125" r="12619" b="19018"/>
          <a:stretch/>
        </p:blipFill>
        <p:spPr>
          <a:xfrm>
            <a:off x="3252131" y="3902491"/>
            <a:ext cx="5656217" cy="28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48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5600" y="187106"/>
            <a:ext cx="11360800" cy="1104804"/>
          </a:xfrm>
        </p:spPr>
        <p:txBody>
          <a:bodyPr>
            <a:no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риемы </a:t>
            </a:r>
            <a:r>
              <a:rPr lang="ru-RU" sz="2800" dirty="0"/>
              <a:t>и стратегии, которые основываются на работе с понятиями и ключевыми словами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432" t="25804" r="13623" b="31696"/>
          <a:stretch/>
        </p:blipFill>
        <p:spPr>
          <a:xfrm>
            <a:off x="1841861" y="4127700"/>
            <a:ext cx="6701247" cy="2584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135" t="26875" r="10209" b="11875"/>
          <a:stretch/>
        </p:blipFill>
        <p:spPr>
          <a:xfrm>
            <a:off x="6492240" y="1109724"/>
            <a:ext cx="5645046" cy="3006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5838" t="28839" r="12116" b="22411"/>
          <a:stretch/>
        </p:blipFill>
        <p:spPr>
          <a:xfrm>
            <a:off x="415600" y="1303286"/>
            <a:ext cx="5704207" cy="251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0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034" y="0"/>
            <a:ext cx="11360800" cy="763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Приемы и стратегии, </a:t>
            </a:r>
            <a:r>
              <a:rPr lang="ru-RU" sz="3200" dirty="0"/>
              <a:t>связанные с постановкой вопросов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074" t="30805" r="17839" b="17232"/>
          <a:stretch/>
        </p:blipFill>
        <p:spPr>
          <a:xfrm>
            <a:off x="298034" y="1149532"/>
            <a:ext cx="5368565" cy="3331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3829" t="26161" r="43742" b="16518"/>
          <a:stretch/>
        </p:blipFill>
        <p:spPr>
          <a:xfrm>
            <a:off x="7589520" y="953588"/>
            <a:ext cx="3969562" cy="3944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4131" t="28482" r="10611" b="24554"/>
          <a:stretch/>
        </p:blipFill>
        <p:spPr>
          <a:xfrm>
            <a:off x="2421994" y="4177138"/>
            <a:ext cx="6489210" cy="26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6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11" y="74608"/>
            <a:ext cx="10515600" cy="1325563"/>
          </a:xfrm>
        </p:spPr>
        <p:txBody>
          <a:bodyPr/>
          <a:lstStyle/>
          <a:p>
            <a:r>
              <a:rPr lang="ru-RU" dirty="0" smtClean="0"/>
              <a:t>Стратегии смыслового </a:t>
            </a:r>
            <a:r>
              <a:rPr lang="ru-RU" dirty="0" smtClean="0"/>
              <a:t>чтения: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612" y="1381530"/>
            <a:ext cx="3722914" cy="198569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учебные тексты </a:t>
            </a:r>
          </a:p>
          <a:p>
            <a:r>
              <a:rPr lang="ru-RU" sz="2800" dirty="0" smtClean="0"/>
              <a:t>художественные произведения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790" t="27590" r="50970" b="29375"/>
          <a:stretch/>
        </p:blipFill>
        <p:spPr>
          <a:xfrm>
            <a:off x="4598126" y="1381530"/>
            <a:ext cx="7434941" cy="5104905"/>
          </a:xfrm>
          <a:prstGeom prst="rect">
            <a:avLst/>
          </a:prstGeom>
        </p:spPr>
      </p:pic>
      <p:pic>
        <p:nvPicPr>
          <p:cNvPr id="1026" name="Picture 2" descr="https://papik.pro/uploads/posts/2023-01/1674116928_papik-pro-p-risunok-voprositelnii-znak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21" y="3367221"/>
            <a:ext cx="2086358" cy="208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2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943" y="634818"/>
            <a:ext cx="6738257" cy="5079262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sz="3500" b="1" dirty="0" err="1" smtClean="0"/>
              <a:t>Предтекстовый</a:t>
            </a:r>
            <a:r>
              <a:rPr lang="ru-RU" sz="3500" b="1" dirty="0" smtClean="0"/>
              <a:t> этап</a:t>
            </a:r>
          </a:p>
          <a:p>
            <a:pPr marL="0" indent="0" fontAlgn="base">
              <a:buNone/>
            </a:pPr>
            <a:r>
              <a:rPr lang="ru-RU" sz="3500" b="1" dirty="0" smtClean="0"/>
              <a:t> </a:t>
            </a:r>
            <a:endParaRPr lang="ru-RU" sz="3500" dirty="0"/>
          </a:p>
          <a:p>
            <a:pPr fontAlgn="base"/>
            <a:r>
              <a:rPr lang="ru-RU" sz="2800" b="1" dirty="0" smtClean="0"/>
              <a:t>Антиципация</a:t>
            </a:r>
            <a:r>
              <a:rPr lang="ru-RU" sz="2800" dirty="0" smtClean="0"/>
              <a:t> </a:t>
            </a:r>
            <a:r>
              <a:rPr lang="ru-RU" sz="2800" dirty="0"/>
              <a:t>(предвосхищение, предугадывание предстоящего чтения</a:t>
            </a:r>
            <a:r>
              <a:rPr lang="ru-RU" sz="2800" dirty="0" smtClean="0"/>
              <a:t>):</a:t>
            </a:r>
            <a:endParaRPr lang="ru-RU" sz="2800" dirty="0"/>
          </a:p>
          <a:p>
            <a:pPr lvl="1" fontAlgn="base"/>
            <a:r>
              <a:rPr lang="ru-RU" sz="2800" dirty="0"/>
              <a:t>о</a:t>
            </a:r>
            <a:r>
              <a:rPr lang="ru-RU" sz="2800" dirty="0" smtClean="0"/>
              <a:t>пределение </a:t>
            </a:r>
            <a:r>
              <a:rPr lang="ru-RU" sz="2800" dirty="0"/>
              <a:t>смысловой, тематической, эмоциональной направленности </a:t>
            </a:r>
            <a:r>
              <a:rPr lang="ru-RU" sz="2800" dirty="0" smtClean="0"/>
              <a:t>текста</a:t>
            </a:r>
          </a:p>
          <a:p>
            <a:pPr lvl="1" fontAlgn="base"/>
            <a:r>
              <a:rPr lang="ru-RU" sz="2800" dirty="0" smtClean="0"/>
              <a:t>предвосхищение содержания и/или </a:t>
            </a:r>
            <a:r>
              <a:rPr lang="ru-RU" sz="2800" dirty="0"/>
              <a:t>выделение его героев </a:t>
            </a:r>
            <a:r>
              <a:rPr lang="ru-RU" sz="2800" dirty="0" smtClean="0"/>
              <a:t>по  названию </a:t>
            </a:r>
            <a:r>
              <a:rPr lang="ru-RU" sz="2800" dirty="0"/>
              <a:t>произведения, имени автора, ключевым словам, </a:t>
            </a:r>
            <a:r>
              <a:rPr lang="ru-RU" sz="2800" dirty="0" smtClean="0"/>
              <a:t>иллюстрации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6419" t="42232" r="34003" b="33839"/>
          <a:stretch/>
        </p:blipFill>
        <p:spPr>
          <a:xfrm>
            <a:off x="7922915" y="2565752"/>
            <a:ext cx="3793406" cy="2606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532" t="46595" r="29091" b="34375"/>
          <a:stretch/>
        </p:blipFill>
        <p:spPr>
          <a:xfrm>
            <a:off x="6749631" y="634818"/>
            <a:ext cx="4966690" cy="12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26" y="613954"/>
            <a:ext cx="10870474" cy="596972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3200" b="1" dirty="0" smtClean="0"/>
              <a:t>Текстовый этап</a:t>
            </a:r>
            <a:endParaRPr lang="ru-RU" sz="3200" dirty="0"/>
          </a:p>
          <a:p>
            <a:pPr fontAlgn="base"/>
            <a:r>
              <a:rPr lang="ru-RU" sz="2400" b="1" dirty="0" smtClean="0"/>
              <a:t>Первичное </a:t>
            </a:r>
            <a:r>
              <a:rPr lang="ru-RU" sz="2400" b="1" dirty="0"/>
              <a:t>чтение текста.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Выявление </a:t>
            </a:r>
            <a:r>
              <a:rPr lang="ru-RU" sz="2400" dirty="0"/>
              <a:t>первичного </a:t>
            </a:r>
            <a:r>
              <a:rPr lang="ru-RU" sz="2400" dirty="0" smtClean="0"/>
              <a:t>восприятия.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Выявление совпадений первоначальных предположений учащихся с содержанием, эмоциональной окраской прочитанного текста.</a:t>
            </a:r>
          </a:p>
          <a:p>
            <a:pPr fontAlgn="base"/>
            <a:r>
              <a:rPr lang="ru-RU" sz="2400" b="1" dirty="0" err="1"/>
              <a:t>Перечитывание</a:t>
            </a:r>
            <a:r>
              <a:rPr lang="ru-RU" sz="2400" b="1" dirty="0"/>
              <a:t> текста.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Анализ </a:t>
            </a:r>
            <a:r>
              <a:rPr lang="ru-RU" sz="2400" dirty="0"/>
              <a:t>текста (приемы: диалог с автором через текст, комментированное чтение, беседа по прочитанному, выделение ключевых слов </a:t>
            </a:r>
            <a:r>
              <a:rPr lang="ru-RU" sz="2400" dirty="0" smtClean="0"/>
              <a:t>и др.)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Постановка уточняющего вопроса к каждой смысловой части.</a:t>
            </a:r>
          </a:p>
          <a:p>
            <a:pPr fontAlgn="base"/>
            <a:r>
              <a:rPr lang="ru-RU" sz="2400" b="1" dirty="0"/>
              <a:t>Беседа по содержанию текста.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Обобщение прочитанного. Постановка к тексту обобщающих </a:t>
            </a:r>
            <a:r>
              <a:rPr lang="ru-RU" sz="2400" dirty="0" smtClean="0"/>
              <a:t>вопросов.</a:t>
            </a:r>
            <a:endParaRPr lang="ru-RU" sz="2400" dirty="0"/>
          </a:p>
          <a:p>
            <a:pPr fontAlgn="base"/>
            <a:r>
              <a:rPr lang="ru-RU" sz="2400" b="1" dirty="0" smtClean="0"/>
              <a:t>Выразительное </a:t>
            </a:r>
            <a:r>
              <a:rPr lang="ru-RU" sz="2400" b="1" dirty="0"/>
              <a:t>чтение.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830" y="757646"/>
            <a:ext cx="9462024" cy="5490753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sz="3200" b="1" dirty="0" err="1" smtClean="0"/>
              <a:t>Послетекстовый</a:t>
            </a:r>
            <a:r>
              <a:rPr lang="ru-RU" sz="3200" b="1" dirty="0" smtClean="0"/>
              <a:t>  этап</a:t>
            </a:r>
          </a:p>
          <a:p>
            <a:pPr marL="0" indent="0" fontAlgn="base">
              <a:buNone/>
            </a:pPr>
            <a:endParaRPr lang="ru-RU" sz="3200" dirty="0"/>
          </a:p>
          <a:p>
            <a:pPr fontAlgn="base"/>
            <a:r>
              <a:rPr lang="ru-RU" sz="3200" b="1" dirty="0" smtClean="0"/>
              <a:t>Концептуальная </a:t>
            </a:r>
            <a:r>
              <a:rPr lang="ru-RU" sz="3200" b="1" dirty="0"/>
              <a:t>(смысловая) беседа по тексту</a:t>
            </a:r>
            <a:r>
              <a:rPr lang="ru-RU" sz="3200" b="1" dirty="0" smtClean="0"/>
              <a:t>.</a:t>
            </a:r>
            <a:endParaRPr lang="ru-RU" sz="3200" dirty="0" smtClean="0"/>
          </a:p>
          <a:p>
            <a:pPr lvl="1" fontAlgn="base"/>
            <a:r>
              <a:rPr lang="ru-RU" sz="3200" dirty="0" smtClean="0"/>
              <a:t>Коллективное </a:t>
            </a:r>
            <a:r>
              <a:rPr lang="ru-RU" sz="3200" dirty="0"/>
              <a:t>обсуждение прочитанного, дискуссия</a:t>
            </a:r>
            <a:r>
              <a:rPr lang="ru-RU" sz="3200" dirty="0" smtClean="0"/>
              <a:t>. </a:t>
            </a:r>
          </a:p>
          <a:p>
            <a:pPr lvl="1" fontAlgn="base"/>
            <a:r>
              <a:rPr lang="ru-RU" sz="3200" dirty="0" smtClean="0"/>
              <a:t>Соотнесение </a:t>
            </a:r>
            <a:r>
              <a:rPr lang="ru-RU" sz="3200" dirty="0"/>
              <a:t>читательских интерпретаций </a:t>
            </a:r>
            <a:r>
              <a:rPr lang="ru-RU" sz="3200" dirty="0" smtClean="0"/>
              <a:t>произведения </a:t>
            </a:r>
            <a:r>
              <a:rPr lang="ru-RU" sz="3200" dirty="0"/>
              <a:t>с авторской позицией. </a:t>
            </a:r>
            <a:endParaRPr lang="ru-RU" sz="3200" dirty="0" smtClean="0"/>
          </a:p>
          <a:p>
            <a:pPr lvl="1" fontAlgn="base"/>
            <a:r>
              <a:rPr lang="ru-RU" sz="3200" dirty="0" smtClean="0"/>
              <a:t>Выявление </a:t>
            </a:r>
            <a:r>
              <a:rPr lang="ru-RU" sz="3200" dirty="0"/>
              <a:t>и формулирование основной идеи текста или совокупности его главных смыслов.</a:t>
            </a:r>
          </a:p>
          <a:p>
            <a:pPr lvl="0" fontAlgn="base"/>
            <a:r>
              <a:rPr lang="ru-RU" sz="3200" b="1" dirty="0" smtClean="0"/>
              <a:t>Творческие задания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007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93846-C40A-4D4E-A35F-8532004D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Тексты новой природы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30C778-EBB0-4293-82E5-046FD7EE4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9788" y="1690688"/>
            <a:ext cx="10515600" cy="44989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«… мысль, зафиксированную на каком-либо </a:t>
            </a:r>
            <a:r>
              <a:rPr lang="ru-RU" sz="3200" b="1" dirty="0"/>
              <a:t>носителе</a:t>
            </a:r>
            <a:r>
              <a:rPr lang="ru-RU" sz="3200" dirty="0"/>
              <a:t>, для отображения которой </a:t>
            </a:r>
            <a:r>
              <a:rPr lang="ru-RU" sz="3200" b="1" dirty="0">
                <a:solidFill>
                  <a:srgbClr val="FFC000"/>
                </a:solidFill>
              </a:rPr>
              <a:t>используется связная последовательность разнородных символов</a:t>
            </a:r>
            <a:r>
              <a:rPr lang="ru-RU" sz="3200" dirty="0"/>
              <a:t>, знаков вербальной и невербальной природы» </a:t>
            </a:r>
          </a:p>
          <a:p>
            <a:pPr marL="0" indent="0" algn="r">
              <a:buNone/>
            </a:pPr>
            <a:endParaRPr lang="ru-RU" sz="2800" dirty="0" smtClean="0"/>
          </a:p>
          <a:p>
            <a:pPr marL="0" indent="0" algn="r">
              <a:buNone/>
            </a:pPr>
            <a:r>
              <a:rPr lang="ru-RU" sz="2800" dirty="0" smtClean="0"/>
              <a:t>Е.И. </a:t>
            </a:r>
            <a:r>
              <a:rPr lang="ru-RU" sz="2800" dirty="0"/>
              <a:t>Казакова, профессор, доктор педагогических наук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27278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182101"/>
            <a:ext cx="10058400" cy="875990"/>
          </a:xfrm>
        </p:spPr>
        <p:txBody>
          <a:bodyPr/>
          <a:lstStyle/>
          <a:p>
            <a:r>
              <a:rPr lang="ru-RU" dirty="0"/>
              <a:t>Тексты «новой природы»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1" y="942990"/>
            <a:ext cx="6008915" cy="559362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печатные издания</a:t>
            </a:r>
          </a:p>
          <a:p>
            <a:pPr marL="457200" lvl="1" indent="0">
              <a:buNone/>
            </a:pPr>
            <a:endParaRPr lang="ru-RU" dirty="0" smtClean="0"/>
          </a:p>
        </p:txBody>
      </p:sp>
      <p:pic>
        <p:nvPicPr>
          <p:cNvPr id="7" name="Рисунок 6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50" y="3854902"/>
            <a:ext cx="3805876" cy="287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Книга &amp;quot;Химия. Естественная наука в комиксах&amp;quot; Гоник Ларри – купить книгу  ISBN 978-5-389-08905-1 с быстрой доставкой в интернет-магазине OZ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/>
          <a:stretch/>
        </p:blipFill>
        <p:spPr bwMode="auto">
          <a:xfrm>
            <a:off x="182880" y="1738137"/>
            <a:ext cx="2690949" cy="325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085166" y="1010771"/>
            <a:ext cx="6008915" cy="559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400" dirty="0"/>
              <a:t>созданные с использованием </a:t>
            </a:r>
            <a:r>
              <a:rPr lang="ru-RU" sz="2400" dirty="0" smtClean="0"/>
              <a:t>ИКТ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8508" t="21161" r="33100" b="11518"/>
          <a:stretch/>
        </p:blipFill>
        <p:spPr>
          <a:xfrm>
            <a:off x="3004803" y="1496584"/>
            <a:ext cx="3440482" cy="2691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1496" r="-332"/>
          <a:stretch/>
        </p:blipFill>
        <p:spPr>
          <a:xfrm>
            <a:off x="6520135" y="2625634"/>
            <a:ext cx="3494699" cy="37509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b="20493"/>
          <a:stretch/>
        </p:blipFill>
        <p:spPr>
          <a:xfrm>
            <a:off x="10089815" y="1695886"/>
            <a:ext cx="2004266" cy="48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45874" y="5790979"/>
            <a:ext cx="7236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https://www.youtube.com/watch?v=uyuVtgi--</a:t>
            </a:r>
            <a:r>
              <a:rPr lang="ru-RU" dirty="0" smtClean="0">
                <a:hlinkClick r:id="rId2"/>
              </a:rPr>
              <a:t>No&amp;t=119s</a:t>
            </a:r>
            <a:endParaRPr lang="ru-RU" dirty="0" smtClean="0"/>
          </a:p>
          <a:p>
            <a:r>
              <a:rPr lang="ru-RU" dirty="0" smtClean="0"/>
              <a:t>1.38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2886" t="14733" r="12719" b="15267"/>
          <a:stretch/>
        </p:blipFill>
        <p:spPr>
          <a:xfrm>
            <a:off x="418011" y="326573"/>
            <a:ext cx="967957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001" y="285148"/>
            <a:ext cx="10058400" cy="1124186"/>
          </a:xfrm>
        </p:spPr>
        <p:txBody>
          <a:bodyPr/>
          <a:lstStyle/>
          <a:p>
            <a:r>
              <a:rPr lang="ru-RU" dirty="0"/>
              <a:t>Тексты «новой природы»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001" y="1162593"/>
            <a:ext cx="5225143" cy="5044983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/>
              <a:t>рукотворные» </a:t>
            </a:r>
            <a:r>
              <a:rPr lang="ru-RU" dirty="0" smtClean="0"/>
              <a:t>арт-объекты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0" y="1738930"/>
            <a:ext cx="2112074" cy="3195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3.bp.blogspot.com/-w7_3TYs80N8/WdP87yqHN-I/AAAAAAAAAJ4/2BlKu021IZkQEXKtCI0yINGa7ubahzf7ACLcBGAs/s1600/IMG_55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25"/>
          <a:stretch/>
        </p:blipFill>
        <p:spPr bwMode="auto">
          <a:xfrm>
            <a:off x="2564249" y="1729372"/>
            <a:ext cx="2598571" cy="32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56AE7D-F860-410E-A507-D3DFBF3254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5" b="16872"/>
          <a:stretch/>
        </p:blipFill>
        <p:spPr>
          <a:xfrm>
            <a:off x="5431075" y="1101329"/>
            <a:ext cx="4502564" cy="233420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53949" t="21696" r="18743" b="11518"/>
          <a:stretch/>
        </p:blipFill>
        <p:spPr>
          <a:xfrm rot="5400000">
            <a:off x="7912975" y="2929395"/>
            <a:ext cx="3188139" cy="4383692"/>
          </a:xfrm>
          <a:prstGeom prst="rect">
            <a:avLst/>
          </a:prstGeom>
        </p:spPr>
      </p:pic>
      <p:pic>
        <p:nvPicPr>
          <p:cNvPr id="11" name="Picture 4" descr="Использование приёмов составления ментальной карты и кластера на  современном уроке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t="14082" r="3987" b="21157"/>
          <a:stretch/>
        </p:blipFill>
        <p:spPr bwMode="auto">
          <a:xfrm>
            <a:off x="2261751" y="4157378"/>
            <a:ext cx="4792364" cy="255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2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45874" y="5790979"/>
            <a:ext cx="7236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https://www.youtube.com/watch?v=uyuVtgi--</a:t>
            </a:r>
            <a:r>
              <a:rPr lang="ru-RU" dirty="0" smtClean="0">
                <a:hlinkClick r:id="rId2"/>
              </a:rPr>
              <a:t>No&amp;t=119s</a:t>
            </a:r>
            <a:endParaRPr lang="ru-RU" dirty="0" smtClean="0"/>
          </a:p>
          <a:p>
            <a:r>
              <a:rPr lang="ru-RU" dirty="0" smtClean="0"/>
              <a:t>1.38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2886" t="14733" r="12719" b="15267"/>
          <a:stretch/>
        </p:blipFill>
        <p:spPr>
          <a:xfrm>
            <a:off x="418011" y="326573"/>
            <a:ext cx="967957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Функциональная грамотность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897" y="2052918"/>
            <a:ext cx="10267405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способность решать </a:t>
            </a:r>
            <a:r>
              <a:rPr lang="ru-RU" sz="2800" b="1" dirty="0">
                <a:solidFill>
                  <a:srgbClr val="FFC000"/>
                </a:solidFill>
              </a:rPr>
              <a:t>учебные задачи и жизненные проблемные ситуации</a:t>
            </a:r>
            <a:r>
              <a:rPr lang="ru-RU" sz="2800" b="1" dirty="0"/>
              <a:t> </a:t>
            </a:r>
            <a:r>
              <a:rPr lang="ru-RU" sz="2800" dirty="0"/>
              <a:t>на основе сформированных </a:t>
            </a:r>
            <a:r>
              <a:rPr lang="ru-RU" sz="2800" b="1" dirty="0">
                <a:solidFill>
                  <a:srgbClr val="FFC000"/>
                </a:solidFill>
              </a:rPr>
              <a:t>предметных, </a:t>
            </a:r>
            <a:r>
              <a:rPr lang="ru-RU" sz="2800" b="1" dirty="0" err="1">
                <a:solidFill>
                  <a:srgbClr val="FFC000"/>
                </a:solidFill>
              </a:rPr>
              <a:t>метапредметных</a:t>
            </a:r>
            <a:r>
              <a:rPr lang="ru-RU" sz="2800" b="1" dirty="0">
                <a:solidFill>
                  <a:srgbClr val="FFC000"/>
                </a:solidFill>
              </a:rPr>
              <a:t> и универсальных способов деятельности</a:t>
            </a:r>
            <a:r>
              <a:rPr lang="ru-RU" sz="2800" dirty="0"/>
              <a:t>, включающая овладение ключевыми компетенциями, составляющими основу дальнейшего успешного образования и ориентации в мире профессий.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0873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0598" y="384244"/>
            <a:ext cx="59042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Преимущества </a:t>
            </a:r>
            <a:r>
              <a:rPr lang="ru-RU" b="1" dirty="0" err="1" smtClean="0"/>
              <a:t>инфографики</a:t>
            </a:r>
            <a:endParaRPr lang="ru-RU" b="1" dirty="0" smtClean="0"/>
          </a:p>
          <a:p>
            <a:r>
              <a:rPr lang="ru-RU" dirty="0" smtClean="0"/>
              <a:t>	Визуализированные </a:t>
            </a:r>
            <a:r>
              <a:rPr lang="ru-RU" dirty="0"/>
              <a:t>данные без лишней информационной нагрузки и воды хорошо запоминаются. На изучение таких форм не нужно много времени. Поэтому шансов быть замеченными у картинок гораздо больше, чем у текстового </a:t>
            </a:r>
            <a:r>
              <a:rPr lang="ru-RU" dirty="0" smtClean="0"/>
              <a:t>формата. </a:t>
            </a:r>
            <a:endParaRPr lang="ru-RU" dirty="0"/>
          </a:p>
          <a:p>
            <a:r>
              <a:rPr lang="ru-RU" dirty="0" smtClean="0"/>
              <a:t>	Главные </a:t>
            </a:r>
            <a:r>
              <a:rPr lang="ru-RU" dirty="0"/>
              <a:t>характеристики удачных графических сообщений – емкость и информативность. При этом изображения занимают минимум полезного </a:t>
            </a:r>
            <a:r>
              <a:rPr lang="ru-RU" dirty="0" smtClean="0"/>
              <a:t>пространства.</a:t>
            </a:r>
            <a:endParaRPr lang="ru-RU" dirty="0"/>
          </a:p>
          <a:p>
            <a:r>
              <a:rPr lang="ru-RU" dirty="0" smtClean="0"/>
              <a:t>	Тщательно </a:t>
            </a:r>
            <a:r>
              <a:rPr lang="ru-RU" dirty="0"/>
              <a:t>продуманные комбинации текста, картинок и других графических элементов фокусируют внимание посетителей на важных моментах, помогают почувствовать разницу или взаимосвязь между объектами, визуализировать информацию, быстрее разобраться в </a:t>
            </a:r>
            <a:r>
              <a:rPr lang="ru-RU" dirty="0" smtClean="0"/>
              <a:t>сути.</a:t>
            </a:r>
            <a:endParaRPr lang="ru-RU" dirty="0"/>
          </a:p>
          <a:p>
            <a:r>
              <a:rPr lang="ru-RU" dirty="0" smtClean="0"/>
              <a:t>	Качественная </a:t>
            </a:r>
            <a:r>
              <a:rPr lang="ru-RU" dirty="0"/>
              <a:t>визуальная составляющая заинтересовывает аудиторию. </a:t>
            </a:r>
            <a:endParaRPr lang="ru-RU" dirty="0" smtClean="0"/>
          </a:p>
          <a:p>
            <a:r>
              <a:rPr lang="ru-RU" dirty="0" smtClean="0"/>
              <a:t>	Образный </a:t>
            </a:r>
            <a:r>
              <a:rPr lang="ru-RU" dirty="0"/>
              <a:t>язык графики обеспечивает высокий уровень вовлеченности. </a:t>
            </a:r>
          </a:p>
        </p:txBody>
      </p:sp>
      <p:pic>
        <p:nvPicPr>
          <p:cNvPr id="9" name="Picture 4" descr="Материал семинара «Использование технологии &amp;quot;инфографика&amp;quot; в образовательной  деятельности с детьми дошкольного возраста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6"/>
          <a:stretch/>
        </p:blipFill>
        <p:spPr bwMode="auto">
          <a:xfrm>
            <a:off x="6204857" y="574766"/>
            <a:ext cx="5929353" cy="525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11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29" y="937912"/>
            <a:ext cx="10993702" cy="1165207"/>
          </a:xfrm>
        </p:spPr>
        <p:txBody>
          <a:bodyPr>
            <a:noAutofit/>
          </a:bodyPr>
          <a:lstStyle/>
          <a:p>
            <a:r>
              <a:rPr lang="ru-RU" sz="3200" dirty="0"/>
              <a:t>Изменяющийся ребенок в изменяющемся </a:t>
            </a:r>
            <a:r>
              <a:rPr lang="ru-RU" sz="3200" dirty="0"/>
              <a:t>мире</a:t>
            </a:r>
            <a:r>
              <a:rPr lang="ru-RU" sz="3200" dirty="0"/>
              <a:t>: </a:t>
            </a:r>
            <a:r>
              <a:rPr lang="ru-RU" sz="3200" dirty="0"/>
              <a:t>психолого-педагогические проблемы новой школы</a:t>
            </a:r>
            <a:endParaRPr lang="ru-RU" sz="2800" b="1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789" y="2534195"/>
            <a:ext cx="11803165" cy="40364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особая потребность в экранной стимуляции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неспособность ребенка концентрироваться на каком-либо занятии, </a:t>
            </a:r>
            <a:r>
              <a:rPr lang="ru-RU" sz="2400" dirty="0" err="1"/>
              <a:t>гиперактивность</a:t>
            </a:r>
            <a:r>
              <a:rPr lang="ru-RU" sz="2400" dirty="0"/>
              <a:t>, повышенная рассеянность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трудно воспринимать звуковую информацию и </a:t>
            </a:r>
            <a:r>
              <a:rPr lang="ru-RU" sz="2400" dirty="0"/>
              <a:t>читать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Д.И</a:t>
            </a:r>
            <a:r>
              <a:rPr lang="ru-RU" sz="2400" dirty="0"/>
              <a:t>. </a:t>
            </a:r>
            <a:r>
              <a:rPr lang="ru-RU" sz="2400" dirty="0" err="1"/>
              <a:t>Фельдштейн</a:t>
            </a:r>
            <a:r>
              <a:rPr lang="ru-RU" sz="2400" dirty="0"/>
              <a:t>, профессор, академик и вице-президент Российской академии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3824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469" y="162292"/>
            <a:ext cx="11360800" cy="7636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Проблемы учеников, связанные с достижением </a:t>
            </a:r>
            <a:r>
              <a:rPr lang="ru-RU" sz="3200" b="1" dirty="0" err="1" smtClean="0"/>
              <a:t>метапредметных</a:t>
            </a:r>
            <a:r>
              <a:rPr lang="ru-RU" sz="3200" b="1" dirty="0" smtClean="0"/>
              <a:t> результатов обучения</a:t>
            </a:r>
            <a:endParaRPr lang="ru-RU" sz="3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15600" y="1436914"/>
            <a:ext cx="11360800" cy="5251269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</a:rPr>
              <a:t>Неосознанное запоминание </a:t>
            </a:r>
            <a:r>
              <a:rPr lang="ru-RU" sz="2800" dirty="0" smtClean="0">
                <a:solidFill>
                  <a:schemeClr val="tx1"/>
                </a:solidFill>
              </a:rPr>
              <a:t>научного понятия или термина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err="1" smtClean="0">
                <a:solidFill>
                  <a:schemeClr val="tx1"/>
                </a:solidFill>
              </a:rPr>
              <a:t>Несформированность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смыслового чтения </a:t>
            </a:r>
            <a:r>
              <a:rPr lang="ru-RU" sz="2800" dirty="0" smtClean="0">
                <a:solidFill>
                  <a:schemeClr val="tx1"/>
                </a:solidFill>
              </a:rPr>
              <a:t>текстов разного жанра и видов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Неумение работать </a:t>
            </a:r>
            <a:r>
              <a:rPr lang="ru-RU" sz="2800" b="1" dirty="0" smtClean="0">
                <a:solidFill>
                  <a:schemeClr val="tx1"/>
                </a:solidFill>
              </a:rPr>
              <a:t>с графически</a:t>
            </a:r>
            <a:r>
              <a:rPr lang="ru-RU" sz="2800" dirty="0" smtClean="0">
                <a:solidFill>
                  <a:schemeClr val="tx1"/>
                </a:solidFill>
              </a:rPr>
              <a:t> представленной информацией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Низкий уровень </a:t>
            </a:r>
            <a:r>
              <a:rPr lang="ru-RU" sz="2800" b="1" dirty="0" smtClean="0">
                <a:solidFill>
                  <a:schemeClr val="tx1"/>
                </a:solidFill>
              </a:rPr>
              <a:t>анализа, сравнения, классификации, обобщения</a:t>
            </a:r>
            <a:r>
              <a:rPr lang="ru-RU" sz="2800" dirty="0" smtClean="0">
                <a:solidFill>
                  <a:schemeClr val="tx1"/>
                </a:solidFill>
              </a:rPr>
              <a:t> – выполнение операций по случайному признаку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Низкий уровень </a:t>
            </a:r>
            <a:r>
              <a:rPr lang="ru-RU" sz="2800" b="1" dirty="0" smtClean="0">
                <a:solidFill>
                  <a:schemeClr val="tx1"/>
                </a:solidFill>
              </a:rPr>
              <a:t>самоконтроля и самостоятельности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Недостаточный уровень </a:t>
            </a:r>
            <a:r>
              <a:rPr lang="ru-RU" sz="2800" b="1" dirty="0" smtClean="0">
                <a:solidFill>
                  <a:schemeClr val="tx1"/>
                </a:solidFill>
              </a:rPr>
              <a:t>общей культуры</a:t>
            </a:r>
          </a:p>
          <a:p>
            <a:pPr marL="795847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		</a:t>
            </a:r>
          </a:p>
          <a:p>
            <a:pPr marL="795847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dirty="0"/>
              <a:t>	</a:t>
            </a:r>
            <a:r>
              <a:rPr lang="ru-RU" sz="2800" dirty="0" smtClean="0">
                <a:solidFill>
                  <a:schemeClr val="tx1"/>
                </a:solidFill>
              </a:rPr>
              <a:t>Н.Ф. Виноградова, </a:t>
            </a:r>
            <a:r>
              <a:rPr lang="ru-RU" sz="2800" dirty="0">
                <a:solidFill>
                  <a:schemeClr val="tx1"/>
                </a:solidFill>
              </a:rPr>
              <a:t>ч</a:t>
            </a:r>
            <a:r>
              <a:rPr lang="ru-RU" sz="2800" dirty="0" smtClean="0">
                <a:solidFill>
                  <a:schemeClr val="tx1"/>
                </a:solidFill>
              </a:rPr>
              <a:t>лен-корреспондент РАО, </a:t>
            </a:r>
            <a:r>
              <a:rPr lang="ru-RU" sz="2800" dirty="0" err="1" smtClean="0">
                <a:solidFill>
                  <a:schemeClr val="tx1"/>
                </a:solidFill>
              </a:rPr>
              <a:t>д.п.н</a:t>
            </a:r>
            <a:r>
              <a:rPr lang="ru-RU" sz="2800" dirty="0" smtClean="0">
                <a:solidFill>
                  <a:schemeClr val="tx1"/>
                </a:solidFill>
              </a:rPr>
              <a:t>., профессор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ru-RU" b="1"/>
              <a:t>Читательская грамотность</a:t>
            </a:r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52396" indent="0">
              <a:lnSpc>
                <a:spcPct val="115000"/>
              </a:lnSpc>
              <a:buNone/>
            </a:pPr>
            <a:r>
              <a:rPr lang="ru-RU" sz="2800" dirty="0" smtClean="0"/>
              <a:t>способность </a:t>
            </a:r>
            <a:r>
              <a:rPr lang="ru-RU" sz="2800" dirty="0"/>
              <a:t>извлекать мысли, создавать смысловые сообщения на естественных языках, воспринимать и создавать информацию в различных текстовых и визуальных форматах, в том числе в цифровой </a:t>
            </a:r>
            <a:r>
              <a:rPr lang="ru-RU" sz="2800" dirty="0" smtClean="0"/>
              <a:t>среде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09760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ru-RU" b="1"/>
              <a:t>Смысловое чтение</a:t>
            </a:r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8772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 marL="152396" indent="0">
              <a:lnSpc>
                <a:spcPct val="115000"/>
              </a:lnSpc>
              <a:buNone/>
            </a:pPr>
            <a:r>
              <a:rPr lang="ru-RU" sz="2800" dirty="0"/>
              <a:t>это такое качество чтения, при котором достигается понимание информационной, смысловой и идейной сторон произведения </a:t>
            </a:r>
            <a:endParaRPr lang="ru-RU" sz="2800" dirty="0" smtClean="0"/>
          </a:p>
          <a:p>
            <a:pPr marL="152396" indent="0">
              <a:buNone/>
            </a:pPr>
            <a:endParaRPr lang="ru-RU" sz="2800" dirty="0" smtClean="0"/>
          </a:p>
          <a:p>
            <a:pPr marL="152396" indent="0">
              <a:buNone/>
            </a:pPr>
            <a:r>
              <a:rPr lang="ru-RU" sz="2800" b="1" u="sng" dirty="0" smtClean="0"/>
              <a:t>Действия смыслового чтения:</a:t>
            </a:r>
          </a:p>
          <a:p>
            <a:pPr lvl="0"/>
            <a:r>
              <a:rPr lang="ru-RU" sz="2800" b="1" dirty="0" smtClean="0">
                <a:solidFill>
                  <a:srgbClr val="FFC000"/>
                </a:solidFill>
              </a:rPr>
              <a:t>осмысление </a:t>
            </a:r>
            <a:r>
              <a:rPr lang="ru-RU" sz="2800" b="1" dirty="0">
                <a:solidFill>
                  <a:srgbClr val="FFC000"/>
                </a:solidFill>
              </a:rPr>
              <a:t>цели </a:t>
            </a:r>
            <a:r>
              <a:rPr lang="ru-RU" sz="2800" dirty="0"/>
              <a:t>чтения и </a:t>
            </a:r>
            <a:r>
              <a:rPr lang="ru-RU" sz="2800" b="1" dirty="0">
                <a:solidFill>
                  <a:srgbClr val="FFC000"/>
                </a:solidFill>
              </a:rPr>
              <a:t>выбор вида </a:t>
            </a:r>
            <a:r>
              <a:rPr lang="ru-RU" sz="2800" dirty="0"/>
              <a:t>чтения в зависимости от цели;</a:t>
            </a:r>
          </a:p>
          <a:p>
            <a:pPr lvl="0"/>
            <a:r>
              <a:rPr lang="ru-RU" sz="2800" b="1" dirty="0">
                <a:solidFill>
                  <a:srgbClr val="FFC000"/>
                </a:solidFill>
              </a:rPr>
              <a:t>извлечение </a:t>
            </a:r>
            <a:r>
              <a:rPr lang="ru-RU" sz="2800" dirty="0"/>
              <a:t>необходимой </a:t>
            </a:r>
            <a:r>
              <a:rPr lang="ru-RU" sz="2800" b="1" dirty="0">
                <a:solidFill>
                  <a:srgbClr val="FFC000"/>
                </a:solidFill>
              </a:rPr>
              <a:t>информации</a:t>
            </a:r>
            <a:r>
              <a:rPr lang="ru-RU" sz="2800" dirty="0"/>
              <a:t> из текстов различных жанров;</a:t>
            </a:r>
          </a:p>
          <a:p>
            <a:pPr lvl="0"/>
            <a:r>
              <a:rPr lang="ru-RU" sz="2800" dirty="0"/>
              <a:t>определение </a:t>
            </a:r>
            <a:r>
              <a:rPr lang="ru-RU" sz="2800" b="1" dirty="0">
                <a:solidFill>
                  <a:srgbClr val="FFC000"/>
                </a:solidFill>
              </a:rPr>
              <a:t>основной и второстепенной </a:t>
            </a:r>
            <a:r>
              <a:rPr lang="ru-RU" sz="2800" dirty="0"/>
              <a:t>информации;</a:t>
            </a:r>
          </a:p>
          <a:p>
            <a:pPr lvl="0"/>
            <a:r>
              <a:rPr lang="ru-RU" sz="2800" dirty="0"/>
              <a:t>формулирование </a:t>
            </a:r>
            <a:r>
              <a:rPr lang="ru-RU" sz="2800" b="1" dirty="0">
                <a:solidFill>
                  <a:srgbClr val="FFC000"/>
                </a:solidFill>
              </a:rPr>
              <a:t>проблемы и главной идеи </a:t>
            </a:r>
            <a:r>
              <a:rPr lang="ru-RU" sz="2800" dirty="0"/>
              <a:t>текста.</a:t>
            </a:r>
          </a:p>
          <a:p>
            <a:pPr marL="152396" indent="0">
              <a:lnSpc>
                <a:spcPct val="115000"/>
              </a:lnSpc>
              <a:buNone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228553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Стратегии смыслового чтения</a:t>
            </a:r>
            <a:r>
              <a:rPr lang="ru-RU" dirty="0"/>
              <a:t> </a:t>
            </a:r>
          </a:p>
        </p:txBody>
      </p:sp>
      <p:sp>
        <p:nvSpPr>
          <p:cNvPr id="53" name="Google Shape;53;p2"/>
          <p:cNvSpPr txBox="1">
            <a:spLocks noGrp="1"/>
          </p:cNvSpPr>
          <p:nvPr>
            <p:ph idx="1"/>
          </p:nvPr>
        </p:nvSpPr>
        <p:spPr>
          <a:xfrm>
            <a:off x="378823" y="2052918"/>
            <a:ext cx="11456125" cy="41954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52396" indent="0" algn="just">
              <a:lnSpc>
                <a:spcPct val="115000"/>
              </a:lnSpc>
              <a:buNone/>
            </a:pPr>
            <a:r>
              <a:rPr lang="ru-RU" dirty="0" smtClean="0"/>
              <a:t>– </a:t>
            </a:r>
            <a:r>
              <a:rPr lang="ru-RU" sz="2400" dirty="0"/>
              <a:t>это план и программа действий и операций читателя, работающего с текстом, которые способствуют развитию умений чтения и размышлению о читаемом и прочитанном, и включают в себя процедуры анализа информации и степени ее понимания, а также взаимодействие «читатель – текст».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122842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1478</TotalTime>
  <Words>740</Words>
  <Application>Microsoft Office PowerPoint</Application>
  <PresentationFormat>Широкоэкранный</PresentationFormat>
  <Paragraphs>86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Wingdings 3</vt:lpstr>
      <vt:lpstr>Ион</vt:lpstr>
      <vt:lpstr>Функциональная грамотность – индивидуальные решения </vt:lpstr>
      <vt:lpstr>Презентация PowerPoint</vt:lpstr>
      <vt:lpstr>Функциональная грамотность </vt:lpstr>
      <vt:lpstr>Презентация PowerPoint</vt:lpstr>
      <vt:lpstr>Изменяющийся ребенок в изменяющемся мире: психолого-педагогические проблемы новой школы</vt:lpstr>
      <vt:lpstr>Проблемы учеников, связанные с достижением метапредметных результатов обучения</vt:lpstr>
      <vt:lpstr>Читательская грамотность</vt:lpstr>
      <vt:lpstr>Смысловое чтение</vt:lpstr>
      <vt:lpstr>Стратегии смыслового чтения </vt:lpstr>
      <vt:lpstr>Презентация PowerPoint</vt:lpstr>
      <vt:lpstr>Визуальные приемы и стратегии работы с информацией с помощью таблиц и различных график-органайзеров</vt:lpstr>
      <vt:lpstr>Приемы и стратегии, которые основываются на работе с понятиями и ключевыми словами</vt:lpstr>
      <vt:lpstr>Приемы и стратегии, связанные с постановкой вопросов </vt:lpstr>
      <vt:lpstr>Стратегии смыслового чтения:</vt:lpstr>
      <vt:lpstr>Презентация PowerPoint</vt:lpstr>
      <vt:lpstr>Презентация PowerPoint</vt:lpstr>
      <vt:lpstr>Презентация PowerPoint</vt:lpstr>
      <vt:lpstr>Тексты новой природы</vt:lpstr>
      <vt:lpstr>Тексты «новой природы» </vt:lpstr>
      <vt:lpstr>Тексты «новой природы»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 – индивидуальные решения </dc:title>
  <dc:creator>Яковлева Елена Никол</dc:creator>
  <cp:lastModifiedBy>Яковлева Елена Никол</cp:lastModifiedBy>
  <cp:revision>9</cp:revision>
  <dcterms:created xsi:type="dcterms:W3CDTF">2023-08-18T08:43:37Z</dcterms:created>
  <dcterms:modified xsi:type="dcterms:W3CDTF">2023-08-19T09:21:41Z</dcterms:modified>
</cp:coreProperties>
</file>