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sldIdLst>
    <p:sldId id="328" r:id="rId2"/>
    <p:sldId id="303" r:id="rId3"/>
    <p:sldId id="258" r:id="rId4"/>
    <p:sldId id="300" r:id="rId5"/>
    <p:sldId id="317" r:id="rId6"/>
    <p:sldId id="318" r:id="rId7"/>
    <p:sldId id="325" r:id="rId8"/>
    <p:sldId id="323" r:id="rId9"/>
    <p:sldId id="319" r:id="rId10"/>
    <p:sldId id="320" r:id="rId11"/>
    <p:sldId id="321" r:id="rId12"/>
    <p:sldId id="322" r:id="rId13"/>
    <p:sldId id="324" r:id="rId14"/>
    <p:sldId id="326" r:id="rId15"/>
    <p:sldId id="327" r:id="rId16"/>
    <p:sldId id="315" r:id="rId17"/>
    <p:sldId id="283" r:id="rId18"/>
    <p:sldId id="282" r:id="rId19"/>
    <p:sldId id="316" r:id="rId20"/>
  </p:sldIdLst>
  <p:sldSz cx="12192000" cy="6858000"/>
  <p:notesSz cx="674211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ина Петрова" initials="АП" lastIdx="1" clrIdx="0">
    <p:extLst>
      <p:ext uri="{19B8F6BF-5375-455C-9EA6-DF929625EA0E}">
        <p15:presenceInfo xmlns:p15="http://schemas.microsoft.com/office/powerpoint/2012/main" userId="7f7beec33b04ff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546" y="102"/>
      </p:cViewPr>
      <p:guideLst/>
    </p:cSldViewPr>
  </p:slideViewPr>
  <p:outlineViewPr>
    <p:cViewPr>
      <p:scale>
        <a:sx n="33" d="100"/>
        <a:sy n="33" d="100"/>
      </p:scale>
      <p:origin x="0" y="-20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75DA-0937-4757-A498-23E361F07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C60C6-22B7-4411-AD8F-54D7A8475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1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0B4A-7E33-42C7-A7B2-33D26FD89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A3BE3-DC9E-480E-B16E-E330551EF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D77FD-327D-41E8-A708-5203BC6B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97FF-4A44-4F9F-B093-6A28C83F87CC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46C91-F3BB-4299-B4C1-5B1E7043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C204C-1965-440B-A031-E11B1F4A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2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68683-D5EB-4B04-B98C-9A2E4D39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5071E-974A-4B86-A7ED-5FF4D8414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76642-7F39-49DF-ABDC-044ED879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170A-6547-4F35-A787-5DD06C3CC1B3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BABA2-6D86-4ED1-9293-D1DD5679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E6F89-FC10-4CC9-B472-57EB1E30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F0E756-B9AD-470F-A6FD-2B242EDBE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3AADBD-0653-4597-A6FC-814D6AE4E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D8B3-9228-4ADD-97D4-FC3A3306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BAE-10B7-436C-93E8-2B34B344D223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0DD42-99F3-460F-BA5D-333F1A48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04F19-E051-46B1-BC1D-9CE23302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E59A0-00BD-48BE-AE70-1ADB6B5E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FA02F-0842-431B-924C-0C77436B2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BF924-08B2-4E94-988C-73D9837D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EF03-7CC5-426E-A68A-DB1A44EEA82A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1ECBC-7A52-4823-8700-240A36EF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0C18E-9AAA-41CC-87CB-7086266E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4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28155-5F54-4A87-B42C-148C90E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DA2AE-0F9A-4E59-8312-E0619A99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A2DE7-18C8-4164-96CB-83835108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A90-68F2-4E0A-8A1E-97AD2AE28893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765D1-298D-472D-83ED-32CF16AB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967B1-C2E6-4A64-80CF-6DAFF487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2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DE407-9231-4A02-8911-9A724843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A731D-D805-48CF-AF18-DC08FC05E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5FE1D-3521-4C02-AAE2-EFA8413D6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9F570-C096-49D1-A95B-61CA320C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8EBA-3529-49BC-9651-AE8E0587E62D}" type="datetime1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9BD0B-DE30-4A57-83EB-CE0BEA43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4FF3DE-9058-4FFA-9C26-D3D589FB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4938F-0346-418B-B49F-727A9F68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2DDE3-F119-4991-A92F-49798858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26947-95B2-45D9-A118-91132904B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DDF14-CD19-4DAD-A804-D2FEFB8CF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E2635-0ACE-46DD-B37F-4FCB6BA3D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BDF98B-D51A-487B-8C5F-C2FCE582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93E-1CCD-4404-9812-F1E1C8D44116}" type="datetime1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F986B-A585-4122-92CE-00EEBA04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591E5-971A-4448-BB3B-E8782CBC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2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26894-423E-41F9-B6DD-B2E67AAB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84A8F7-2CBD-47A5-B709-9A58DD8E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8912-8306-46D1-B55A-351D5DDFCA78}" type="datetime1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C32551-1255-4729-AAC9-600AD4EF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944DC8-AF09-4AC0-BDFB-2C1C894C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DF7DE9-923D-48A4-9054-0943E534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74A9-2E7C-4A17-ACCE-A8CFD4BBFC4F}" type="datetime1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9BFD7E-D037-43C2-B504-6F15B9BC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1F3D4C-2391-4002-BDB4-D89F5906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9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F148-248B-45E8-9B24-B3A39F07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B1C1A-B83C-46E0-B4DC-A720840A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F3D400-D025-4D6A-9CF2-4A37D6FA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CD18F0-EE0A-42F5-9359-D37D7C7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E234-248C-4C32-8B7D-DAF54304A996}" type="datetime1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F27091-7A0D-425F-A16A-F7BA053E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04BB63-6CA9-40C4-AF04-4A3A5518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5A0EA-782A-429C-BAAA-8C8FDBD1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04B640-F1D1-44E8-BA5E-70F613E16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4558CC-808D-4238-BA75-62786B4B9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CFA4B-588D-43E8-90EA-5B7DC148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7618-925B-465F-87DD-CC0ACEC8DEA5}" type="datetime1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DD313-8581-4F44-8B89-CF8A0FD3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44786-F4E4-414E-8D04-460ED391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75F43-0720-4A1B-A677-A8F609B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05DB42-C4D7-4E1D-A830-2A927D947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B63ED-BB44-44F3-84F0-4CAB40C14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B737-4C62-4FC6-8AC4-B3914884848C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266DD-29F6-41DB-9AA4-94A6A8D9F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BA433-7CCC-469B-A52F-4DA933D89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15A7-782C-485E-9A24-D33F6A2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apetrovapezps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ppm.poipkro.ru/&#1076;&#1086;&#1082;&#1091;&#1084;&#1077;&#1085;&#1090;&#1099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CE9474-0BD7-44FE-A82B-2A63E094D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257" y="2074375"/>
            <a:ext cx="9144000" cy="2387600"/>
          </a:xfrm>
        </p:spPr>
        <p:txBody>
          <a:bodyPr>
            <a:noAutofit/>
          </a:bodyPr>
          <a:lstStyle/>
          <a:p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2145764-7FC4-4932-9040-F3043F1DF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0" y="4994694"/>
            <a:ext cx="9144000" cy="1752335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Антонина Александровна,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ЦНППМ ПР ПОИПКРО</a:t>
            </a:r>
          </a:p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30.08.2023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975D4-E84A-A3C1-3048-916FA123A964}"/>
              </a:ext>
            </a:extLst>
          </p:cNvPr>
          <p:cNvSpPr txBox="1"/>
          <p:nvPr/>
        </p:nvSpPr>
        <p:spPr>
          <a:xfrm>
            <a:off x="2984740" y="2551837"/>
            <a:ext cx="85919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наставника по корректировке ИОМ для педагога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5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7ABD3-8490-84BE-ABE5-99FBFD05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98" y="365125"/>
            <a:ext cx="9231701" cy="1325563"/>
          </a:xfrm>
        </p:spPr>
        <p:txBody>
          <a:bodyPr/>
          <a:lstStyle/>
          <a:p>
            <a:r>
              <a:rPr lang="ru-RU" sz="3600" b="1" dirty="0"/>
              <a:t>Трудовые действия педагога – обучение: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3E1AC-819E-1476-4A93-7C0FC248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68" y="1362975"/>
            <a:ext cx="9110932" cy="521898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программ учебных дисциплин в рамках основной общеобразовательной программы.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профессиональной деятельности в соответствии с требованиями федеральных государственных образовательных стандартов дошкольного, начального общего, основного общего, среднего общего образования.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разработке и реализации программы развития образовательной организации в целях создания безопасной и комфортной образовательной среды.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проведение учебных занятий.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Систематический анализ эффективности учебных занятий и подходов к обучению.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Организация, осуществление контроля и оценки учебных достижений, текущих и итоговых результатов освоения основной образовательной программы обучающимися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универсальных учебных действий.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навыков, связанных с информационно-коммуникационными технологиями (далее - ИКТ).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мотивации к обучению.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Объективная оценка знаний обучающихся на основе тестирования и других методов контроля в соответствии с реальными учебными возможностями детей.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87EEB-A610-7B99-A7A1-C9383254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0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705EF-82D0-2826-3E11-1E85E9E0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96" y="365125"/>
            <a:ext cx="9395604" cy="1325563"/>
          </a:xfrm>
        </p:spPr>
        <p:txBody>
          <a:bodyPr/>
          <a:lstStyle/>
          <a:p>
            <a:r>
              <a:rPr lang="ru-RU" sz="3600" b="1" dirty="0"/>
              <a:t>Трудовые действия – воспитательная деятельность: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1B552-99F5-5F87-9CA3-B3D8F16D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306" y="1604514"/>
            <a:ext cx="9490494" cy="499469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Регулирование поведения обучающихся для обеспечения безопасной образовательной среды.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современных, в том числе интерактивных, форм и методов воспитательной работы, используя их как на занятии, так и во внеурочной деятельности.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воспитательных целей, способствующих развитию обучающихся, независимо от их способностей и характера.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и принятие четких правил поведения обучающимися в соответствии с уставом образовательной организации и правилами внутреннего распорядка образовательной организации.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и реализация воспитательных программ.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воспитательных возможностей различных видов деятельности ребенка (учебной, игровой, трудовой, спортивной, художественной и т.д.)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ситуаций и событий, развивающих эмоционально-ценностную сферу ребенка (культуру переживаний и ценностные ориентации ребенка).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и поддержка в организации деятельности ученических органов самоуправления.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Создание, поддержание уклада, атмосферы и традиций жизни образовательной организации.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обучающихся познавательной активности, самостоятельности, инициативы, творческих способностей, формирование гражданской позиции, способности к труду и жизни в условиях современного мира, формирование у обучающихся культуры здорового и безопасного образа жизни.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толерантности и навыков поведения в изменяющейся поликультурной среде.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конструктивных воспитательных усилий родителей (законных представителей) обучающихся, помощь семье в решении вопросов воспитания ребенка.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89FE65-69E2-1D79-6609-C570CD5C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8FC08-EC71-7B83-5F43-CE18F2C2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86" y="365125"/>
            <a:ext cx="9300714" cy="1325563"/>
          </a:xfrm>
        </p:spPr>
        <p:txBody>
          <a:bodyPr/>
          <a:lstStyle/>
          <a:p>
            <a:r>
              <a:rPr lang="ru-RU" sz="3600" b="1" dirty="0"/>
              <a:t>Трудовые действия – развивающая деятельность: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B1DA6-29DB-A464-8234-6D7A4721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086" y="1595887"/>
            <a:ext cx="9851367" cy="5125587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в ходе наблюдения поведенческих и личностных проблем обучающихся, связанных с особенностями их развития.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параметров и проектирование психологически безопасной и комфортной образовательной среды, разработка программ профилактики различных форм насилия в школе.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инструментария и методов диагностики и оценки показателей уровня и динамики развития ребенка.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и применение психолого-педагогических технологий (в том числе инклюзивных), необходимых для адресной работы с различными контингентами учащихся: одаренные дети, социально уязвимые дети, дети, попавшие в трудные жизненные ситуации, дети-мигранты, дети-сироты, дети с особыми образовательными потребностями (аутисты, дети с синдромом дефицита внимания и гиперактивностью и др.), дети с ограниченными возможностями здоровья, дети с девиациями поведения, дети с зависимостью.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адресной помощи обучающимся.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другими специалистами в рамках психолого-медико-педагогического консилиума.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(совместно с другими специалистами) и реализация совместно с родителями (законными представителями) программ индивидуального развития ребенка.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и адекватное применение специальных технологий и методов, позволяющих проводить коррекционно-развивающую работу.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обучающихся познавательной активности, самостоятельности, инициативы, творческих способностей, формирование гражданской позиции, способности к труду и жизни в условиях современного мира, формирование у обучающихся культуры здорового и безопасного образа жизни.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реализация программ развития универсальных учебных действий, образцов и ценностей социального поведения, навыков поведения в мире виртуальной реальности и социальных сетях, формирование толерантности и позитивных образцов поликультурного общения.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системы регуляции поведения и деятельности обучающихся.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653D6-69A7-5BEF-FC00-39BE4CA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1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BA761-F65C-2D05-9E07-FE1AB9D1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26" y="136525"/>
            <a:ext cx="9473242" cy="1325563"/>
          </a:xfrm>
        </p:spPr>
        <p:txBody>
          <a:bodyPr/>
          <a:lstStyle/>
          <a:p>
            <a:r>
              <a:rPr lang="ru-RU" sz="3600" b="1" dirty="0"/>
              <a:t>Какие формулировки профдефицитов можно встретить в составленных </a:t>
            </a:r>
            <a:r>
              <a:rPr lang="ru-RU" sz="3600" b="1" dirty="0" err="1"/>
              <a:t>ИОМах</a:t>
            </a:r>
            <a:r>
              <a:rPr lang="ru-RU" sz="3600" b="1" dirty="0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0E7F8-5B52-F9D4-05F5-9ED4C698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494" y="1825625"/>
            <a:ext cx="9102306" cy="4351338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Знакомство с нормативными документами, с требованиями ФГОС второго и третьего поколения.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Подготовка к защите проекта и защита.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Знакомство с новыми педагогическими технологиями в работе с детьми ОВЗ и использование их в работе с обучающимися.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Структура урока иностранного языка. 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Обучение иностранному языку в школе.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Образовательные технологии.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Подготовка и реализация педагогического проекта.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Участие в семинаре ИСРО «Об изучении темы «Химия и здоровье» …</a:t>
            </a:r>
            <a:endParaRPr lang="ru-RU" sz="2000" b="1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3A8734-394D-2BFD-146D-EDC8CA15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13</a:t>
            </a:fld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91B3D3A-D09A-C316-2292-286CEE3ED6B5}"/>
              </a:ext>
            </a:extLst>
          </p:cNvPr>
          <p:cNvCxnSpPr>
            <a:cxnSpLocks/>
          </p:cNvCxnSpPr>
          <p:nvPr/>
        </p:nvCxnSpPr>
        <p:spPr>
          <a:xfrm flipV="1">
            <a:off x="2510287" y="1825625"/>
            <a:ext cx="6668219" cy="4530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1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0A37D3-A2DA-4D79-A378-41E55D4916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7374" y="970280"/>
          <a:ext cx="8783356" cy="2458720"/>
        </p:xfrm>
        <a:graphic>
          <a:graphicData uri="http://schemas.openxmlformats.org/drawingml/2006/table">
            <a:tbl>
              <a:tblPr/>
              <a:tblGrid>
                <a:gridCol w="660142">
                  <a:extLst>
                    <a:ext uri="{9D8B030D-6E8A-4147-A177-3AD203B41FA5}">
                      <a16:colId xmlns:a16="http://schemas.microsoft.com/office/drawing/2014/main" val="94707440"/>
                    </a:ext>
                  </a:extLst>
                </a:gridCol>
                <a:gridCol w="2049838">
                  <a:extLst>
                    <a:ext uri="{9D8B030D-6E8A-4147-A177-3AD203B41FA5}">
                      <a16:colId xmlns:a16="http://schemas.microsoft.com/office/drawing/2014/main" val="827211822"/>
                    </a:ext>
                  </a:extLst>
                </a:gridCol>
                <a:gridCol w="1524689">
                  <a:extLst>
                    <a:ext uri="{9D8B030D-6E8A-4147-A177-3AD203B41FA5}">
                      <a16:colId xmlns:a16="http://schemas.microsoft.com/office/drawing/2014/main" val="776265268"/>
                    </a:ext>
                  </a:extLst>
                </a:gridCol>
                <a:gridCol w="1863074">
                  <a:extLst>
                    <a:ext uri="{9D8B030D-6E8A-4147-A177-3AD203B41FA5}">
                      <a16:colId xmlns:a16="http://schemas.microsoft.com/office/drawing/2014/main" val="56768367"/>
                    </a:ext>
                  </a:extLst>
                </a:gridCol>
                <a:gridCol w="1391287">
                  <a:extLst>
                    <a:ext uri="{9D8B030D-6E8A-4147-A177-3AD203B41FA5}">
                      <a16:colId xmlns:a16="http://schemas.microsoft.com/office/drawing/2014/main" val="4235599342"/>
                    </a:ext>
                  </a:extLst>
                </a:gridCol>
                <a:gridCol w="1294326">
                  <a:extLst>
                    <a:ext uri="{9D8B030D-6E8A-4147-A177-3AD203B41FA5}">
                      <a16:colId xmlns:a16="http://schemas.microsoft.com/office/drawing/2014/main" val="159663608"/>
                    </a:ext>
                  </a:extLst>
                </a:gridCol>
              </a:tblGrid>
              <a:tr h="1049255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Профессиональные дефициты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Образовательные задачи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Формы работы / взаимодействия по реализации образовательных задач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Сроки реализации (указать месяц, год)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Форма предъявления результата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59255"/>
                  </a:ext>
                </a:extLst>
              </a:tr>
              <a:tr h="324826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59188"/>
                  </a:ext>
                </a:extLst>
              </a:tr>
              <a:tr h="324826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31309"/>
                  </a:ext>
                </a:extLst>
              </a:tr>
              <a:tr h="324826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490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FD56FA-E290-4DD0-9F8F-86A6A7D12FB9}"/>
              </a:ext>
            </a:extLst>
          </p:cNvPr>
          <p:cNvSpPr txBox="1"/>
          <p:nvPr/>
        </p:nvSpPr>
        <p:spPr>
          <a:xfrm>
            <a:off x="2156604" y="3534013"/>
            <a:ext cx="63749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Дата прохождения итоговой аттестации по ИОМ  ____________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________________________________/   ___________________________/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(подпись)                                                  (Ф.И.О)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наставников ____________________/  ____________________________/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(подпись)                                                         (Ф.И.О)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ЦНППМ ПР ПОИПКРО__________________/А.А. Петрова/                                      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(подпись)                             (Ф.И.О)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составления ИОМ «_____»_____________202___ 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E56ED-18EB-6FCA-2F37-1D42A7F19B99}"/>
              </a:ext>
            </a:extLst>
          </p:cNvPr>
          <p:cNvSpPr txBox="1"/>
          <p:nvPr/>
        </p:nvSpPr>
        <p:spPr>
          <a:xfrm>
            <a:off x="2277373" y="215661"/>
            <a:ext cx="8962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Важно!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Образовательные задачи формулируются точно в соответствии с профессиональными дефицитами.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CE65633-714A-6723-44DE-C2D4F78BBD08}"/>
              </a:ext>
            </a:extLst>
          </p:cNvPr>
          <p:cNvCxnSpPr/>
          <p:nvPr/>
        </p:nvCxnSpPr>
        <p:spPr>
          <a:xfrm flipH="1" flipV="1">
            <a:off x="4632385" y="508958"/>
            <a:ext cx="1121434" cy="4226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512D012-5975-0C90-14D9-174F7AD6D1AC}"/>
              </a:ext>
            </a:extLst>
          </p:cNvPr>
          <p:cNvCxnSpPr>
            <a:cxnSpLocks/>
          </p:cNvCxnSpPr>
          <p:nvPr/>
        </p:nvCxnSpPr>
        <p:spPr>
          <a:xfrm>
            <a:off x="7065034" y="2199640"/>
            <a:ext cx="1466491" cy="123723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700F53-785D-EC61-D807-E7BAECF549E7}"/>
              </a:ext>
            </a:extLst>
          </p:cNvPr>
          <p:cNvSpPr txBox="1"/>
          <p:nvPr/>
        </p:nvSpPr>
        <p:spPr>
          <a:xfrm>
            <a:off x="8445260" y="3469251"/>
            <a:ext cx="3485071" cy="3238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ИОМ пишем форму работы, например, </a:t>
            </a: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работа по изучению материалов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пишите название материала и делаете ссылку на него.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должна быть рабочая, не допускаются ссылки на страницы Интернет с рекламой, материал должен быть проверен на качество, достоверность и актуальность (устаревшие материалы не допускаются).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7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6A7AC-0996-CF52-CC7D-47873A8C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494" y="241540"/>
            <a:ext cx="9309340" cy="871269"/>
          </a:xfrm>
        </p:spPr>
        <p:txBody>
          <a:bodyPr>
            <a:normAutofit fontScale="90000"/>
          </a:bodyPr>
          <a:lstStyle/>
          <a:p>
            <a:br>
              <a:rPr lang="ru-RU" sz="3600" b="1" dirty="0"/>
            </a:br>
            <a:r>
              <a:rPr lang="ru-RU" sz="3600" b="1" dirty="0"/>
              <a:t>Формы работы / взаимодействия по реализации образовательных задач: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7A2B-EE6B-587D-CCCB-BFCC2660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460" y="1233576"/>
            <a:ext cx="9309340" cy="5201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самостоятельной работы по изучению материалов педагогам могут быть предложены другие формы работы: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(в реальном времени прохождения ИОМ могут проходить курсы в ПОИПКРО/Академии Минпросвещения России, можно предложить их пройти, если совпадает тематика);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вебинары, семинары (дается ссылка на запись, если они подходят по тематике ИОМ (дефицита);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посещение и разбор урока, участие в экспериментальной инновационной деятельности, в проблемных, рабочих, творческих группах;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психологических тренингах и т. д.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соблюдать логику подачи материалы от более общих вопросов к частным, например: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рабочих программ – конструирование учебного занятия – методические приемы, формы, методы работы на уроке (занятии)…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(ссылки) нужно подобрать такие, чтобы можно было быть уверенным, что учитель, изучив эти материалы устранит профессиональный дефицит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BB05F-0D9A-3386-4963-48AC66E6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0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0A37D3-A2DA-4D79-A378-41E55D491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69280"/>
              </p:ext>
            </p:extLst>
          </p:nvPr>
        </p:nvGraphicFramePr>
        <p:xfrm>
          <a:off x="2126754" y="262266"/>
          <a:ext cx="8942602" cy="2596462"/>
        </p:xfrm>
        <a:graphic>
          <a:graphicData uri="http://schemas.openxmlformats.org/drawingml/2006/table">
            <a:tbl>
              <a:tblPr/>
              <a:tblGrid>
                <a:gridCol w="672111">
                  <a:extLst>
                    <a:ext uri="{9D8B030D-6E8A-4147-A177-3AD203B41FA5}">
                      <a16:colId xmlns:a16="http://schemas.microsoft.com/office/drawing/2014/main" val="94707440"/>
                    </a:ext>
                  </a:extLst>
                </a:gridCol>
                <a:gridCol w="2087002">
                  <a:extLst>
                    <a:ext uri="{9D8B030D-6E8A-4147-A177-3AD203B41FA5}">
                      <a16:colId xmlns:a16="http://schemas.microsoft.com/office/drawing/2014/main" val="827211822"/>
                    </a:ext>
                  </a:extLst>
                </a:gridCol>
                <a:gridCol w="1552332">
                  <a:extLst>
                    <a:ext uri="{9D8B030D-6E8A-4147-A177-3AD203B41FA5}">
                      <a16:colId xmlns:a16="http://schemas.microsoft.com/office/drawing/2014/main" val="776265268"/>
                    </a:ext>
                  </a:extLst>
                </a:gridCol>
                <a:gridCol w="1896852">
                  <a:extLst>
                    <a:ext uri="{9D8B030D-6E8A-4147-A177-3AD203B41FA5}">
                      <a16:colId xmlns:a16="http://schemas.microsoft.com/office/drawing/2014/main" val="56768367"/>
                    </a:ext>
                  </a:extLst>
                </a:gridCol>
                <a:gridCol w="1416512">
                  <a:extLst>
                    <a:ext uri="{9D8B030D-6E8A-4147-A177-3AD203B41FA5}">
                      <a16:colId xmlns:a16="http://schemas.microsoft.com/office/drawing/2014/main" val="4235599342"/>
                    </a:ext>
                  </a:extLst>
                </a:gridCol>
                <a:gridCol w="1317793">
                  <a:extLst>
                    <a:ext uri="{9D8B030D-6E8A-4147-A177-3AD203B41FA5}">
                      <a16:colId xmlns:a16="http://schemas.microsoft.com/office/drawing/2014/main" val="159663608"/>
                    </a:ext>
                  </a:extLst>
                </a:gridCol>
              </a:tblGrid>
              <a:tr h="1142032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Профессиональные дефициты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Образовательные задачи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Формы работы / взаимодействия по реализации образовательных задач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Сроки реализации (указать месяц, год)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Форма предъявления результата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59255"/>
                  </a:ext>
                </a:extLst>
              </a:tr>
              <a:tr h="416754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59188"/>
                  </a:ext>
                </a:extLst>
              </a:tr>
              <a:tr h="416754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31309"/>
                  </a:ext>
                </a:extLst>
              </a:tr>
              <a:tr h="416754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490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FD56FA-E290-4DD0-9F8F-86A6A7D12FB9}"/>
              </a:ext>
            </a:extLst>
          </p:cNvPr>
          <p:cNvSpPr txBox="1"/>
          <p:nvPr/>
        </p:nvSpPr>
        <p:spPr>
          <a:xfrm>
            <a:off x="2191795" y="3898815"/>
            <a:ext cx="773720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Дата прохождения итоговой аттестации по ИОМ  ____________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________________________________/   ___________________________/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(подпись)                                                  (Ф.И.О)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наставников ____________________/  ____________________________/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(подпись)                                                         (Ф.И.О)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ЦНППМ ПР ПОИПКРО__________________/А.А. Петрова/                                      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(подпись)                             (Ф.И.О)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составления ИОМ «_____»_____________202___ 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979B4-F43D-C33E-896B-1CF68D190EB7}"/>
              </a:ext>
            </a:extLst>
          </p:cNvPr>
          <p:cNvSpPr txBox="1"/>
          <p:nvPr/>
        </p:nvSpPr>
        <p:spPr>
          <a:xfrm>
            <a:off x="2191795" y="2975485"/>
            <a:ext cx="9203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задание: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заседании МО…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наставником, повторное анкетирование, итоговая диагностика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35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6B2E1-7D85-4FE3-B792-4B5FA76F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142387"/>
            <a:ext cx="9885209" cy="9790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Формы представления результатов педагогической деятельности учителя по итогам прохождения ИОМ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44C7F-A2AB-485D-8303-89AC5948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834" y="1121434"/>
            <a:ext cx="10072778" cy="540013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серии учебных занятий по определенной теме.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продукция (буклет, памятка, контрольно-оценочные материалы и т.п.)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Портфолио, творческий отчет.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творческой мастерской, мастер-класса.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Отчет о результатах (ходе) инновационной деятельности.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профессиональных конкурсах, конференциях, фестивалях по обмену опытом.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отчета работы по устранению выявленных профессиональных дефицитов.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электронных изданиях.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Доклад, выступление на МО.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семинара, вебинара.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результативности обучающихся в учебной и во внеурочной работе (результаты ЕГЭ, ОГЭ, конкурсов, олимпиад, соревнований и т.п.)</a:t>
            </a:r>
          </a:p>
          <a:p>
            <a:pPr marL="0" indent="0" algn="ctr">
              <a:buNone/>
            </a:pPr>
            <a:r>
              <a:rPr lang="ru-RU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результатов зависит от содержания работы по устранению профдефицита!</a:t>
            </a:r>
          </a:p>
        </p:txBody>
      </p:sp>
    </p:spTree>
    <p:extLst>
      <p:ext uri="{BB962C8B-B14F-4D97-AF65-F5344CB8AC3E}">
        <p14:creationId xmlns:p14="http://schemas.microsoft.com/office/powerpoint/2010/main" val="3648548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BDD62-F10B-44AB-9F5C-BCDD5C31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15" y="286603"/>
            <a:ext cx="10304585" cy="70230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Ожидаемые результаты реализации ИОМ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16B55-CE53-400E-A1B9-60CDD07D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76" y="1119333"/>
            <a:ext cx="9315612" cy="398750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качества преподавания;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разработанные и изданные методические пособия, статьи, программы, сценарии и др.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применение новых форм, методов и приемов обучения;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доклады, выступления;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дидактических материалов, тестов, наглядных пособий;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проведение открытых уроков по собственным, инновационным технологиям;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комплектов педагогических разработок;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семинаров, конференций, мастер-классов, обобщение опыта по исследуемой проблеме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B6D0D-F3C7-4A83-8AA5-C28AA8E2CFFD}"/>
              </a:ext>
            </a:extLst>
          </p:cNvPr>
          <p:cNvSpPr txBox="1"/>
          <p:nvPr/>
        </p:nvSpPr>
        <p:spPr>
          <a:xfrm>
            <a:off x="2355011" y="5106837"/>
            <a:ext cx="910857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пересмотреть все свои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переслать их педагогам на подпись, а затем оформить подписями наставников. После завершения работы над ИОМ, документ (ИОМ) сдается в электронном виде (со всеми подписями) на хранение в ЦНППМ.</a:t>
            </a:r>
          </a:p>
        </p:txBody>
      </p:sp>
    </p:spTree>
    <p:extLst>
      <p:ext uri="{BB962C8B-B14F-4D97-AF65-F5344CB8AC3E}">
        <p14:creationId xmlns:p14="http://schemas.microsoft.com/office/powerpoint/2010/main" val="9034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10EF7-171F-74B1-E765-C6AB9A5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23" y="320675"/>
            <a:ext cx="8997462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Контакты для связи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3C5E0-D771-AF5D-6B80-1D195AEF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169" y="2329131"/>
            <a:ext cx="9700846" cy="384783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Петрова Антонина Александровна</a:t>
            </a:r>
          </a:p>
          <a:p>
            <a:pPr marL="0" indent="0">
              <a:buNone/>
            </a:pPr>
            <a:r>
              <a:rPr lang="ru-RU" sz="3600" dirty="0"/>
              <a:t>Эл. почта: </a:t>
            </a:r>
            <a:r>
              <a:rPr lang="en-US" sz="3600" dirty="0">
                <a:hlinkClick r:id="rId2"/>
              </a:rPr>
              <a:t>aapetrovapezps@yandex.ru</a:t>
            </a:r>
            <a:endParaRPr lang="en-US" sz="3600" dirty="0"/>
          </a:p>
          <a:p>
            <a:pPr marL="0" indent="0">
              <a:buNone/>
            </a:pPr>
            <a:r>
              <a:rPr lang="ru-RU" sz="3600" dirty="0"/>
              <a:t>Телеграм: </a:t>
            </a:r>
            <a:r>
              <a:rPr lang="en-US" sz="3600" dirty="0"/>
              <a:t>@AAPETP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270803-D544-9E51-95C9-FC338D3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7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C86F9-6578-4899-9D8B-14E7E3C2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83" y="286603"/>
            <a:ext cx="10153291" cy="7023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Нормативная база для разработки ИОМП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3B4ADB-CC84-376A-EE65-0FDD16A4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83" y="1965068"/>
            <a:ext cx="3627018" cy="3125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25C94B-7EB4-C40E-418C-FC261BBAB0D6}"/>
              </a:ext>
            </a:extLst>
          </p:cNvPr>
          <p:cNvSpPr txBox="1"/>
          <p:nvPr/>
        </p:nvSpPr>
        <p:spPr>
          <a:xfrm>
            <a:off x="3184953" y="6067125"/>
            <a:ext cx="8319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hlinkClick r:id="rId3"/>
              </a:rPr>
              <a:t>http://cnppm.poipkro.ru/документы</a:t>
            </a:r>
            <a:r>
              <a:rPr lang="ru-RU" dirty="0">
                <a:hlinkClick r:id="rId3"/>
              </a:rPr>
              <a:t>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C4446-1E56-A62F-E2B6-50359B02E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053" y="1075404"/>
            <a:ext cx="6180069" cy="4763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88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16E91-2B78-4769-93B3-31311BBD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756476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Алгоритм разработки индивидуального образовательного маршрута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991F5-E8B1-4FC9-867A-30804864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197" y="1781908"/>
            <a:ext cx="9756476" cy="47109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профессионального мастерства, самоопределение педагога.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на основе полученных результатов индивидуального образовательного маршрута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маршрута/корректировка ИОМ.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ефлексивный анализ эффективности реализации индивидуального образовательного маршрута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(формы: собеседование, ведение «дневника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написание статей и методических разработок, публикации в СМИ, участие в семинарах, конкурсах, педсоветах, защита проектов и пр.)</a:t>
            </a:r>
          </a:p>
        </p:txBody>
      </p:sp>
    </p:spTree>
    <p:extLst>
      <p:ext uri="{BB962C8B-B14F-4D97-AF65-F5344CB8AC3E}">
        <p14:creationId xmlns:p14="http://schemas.microsoft.com/office/powerpoint/2010/main" val="14573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F16F14-CF60-FE6A-803E-8EC931FC4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18" y="596177"/>
            <a:ext cx="8369897" cy="5105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3737C-54BA-029D-AE9A-F46EEB2D1BC2}"/>
              </a:ext>
            </a:extLst>
          </p:cNvPr>
          <p:cNvSpPr txBox="1"/>
          <p:nvPr/>
        </p:nvSpPr>
        <p:spPr>
          <a:xfrm>
            <a:off x="2369989" y="6012308"/>
            <a:ext cx="8369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профессиональных дефицитов (заполняется педагогом с куратором  на основе результатов диагностики)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37F5-0CE5-8BDB-B06D-9547F9CA7C0D}"/>
              </a:ext>
            </a:extLst>
          </p:cNvPr>
          <p:cNvSpPr txBox="1"/>
          <p:nvPr/>
        </p:nvSpPr>
        <p:spPr>
          <a:xfrm>
            <a:off x="7047782" y="894560"/>
            <a:ext cx="470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Начало ИОМ: у всех должен быть обозначен 12.05.2023</a:t>
            </a:r>
          </a:p>
          <a:p>
            <a:r>
              <a:rPr lang="ru-RU" b="1" dirty="0">
                <a:solidFill>
                  <a:srgbClr val="FF0000"/>
                </a:solidFill>
              </a:rPr>
              <a:t>Окончание: 20.11.2023</a:t>
            </a:r>
          </a:p>
        </p:txBody>
      </p:sp>
    </p:spTree>
    <p:extLst>
      <p:ext uri="{BB962C8B-B14F-4D97-AF65-F5344CB8AC3E}">
        <p14:creationId xmlns:p14="http://schemas.microsoft.com/office/powerpoint/2010/main" val="213806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9C1B3-8CC9-AB76-44FE-E1616404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230" y="365125"/>
            <a:ext cx="9188570" cy="428505"/>
          </a:xfrm>
        </p:spPr>
        <p:txBody>
          <a:bodyPr>
            <a:noAutofit/>
          </a:bodyPr>
          <a:lstStyle/>
          <a:p>
            <a:r>
              <a:rPr lang="ru-RU" sz="3600" b="1" dirty="0"/>
              <a:t>Диагностика профессиональных дефицитов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7FE5DB-AE7A-F394-509F-BDFCD66F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14937-DBEB-D0B7-DAB5-836DB433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763" y="943862"/>
            <a:ext cx="9853184" cy="55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BCC05-8959-BEE8-2720-036E2ADE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223075" cy="1049607"/>
          </a:xfrm>
        </p:spPr>
        <p:txBody>
          <a:bodyPr>
            <a:normAutofit/>
          </a:bodyPr>
          <a:lstStyle/>
          <a:p>
            <a:r>
              <a:rPr lang="ru-RU" sz="3600" b="1" dirty="0"/>
              <a:t>Выявление профессиональных дефицитов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C1D4A5-D170-24DA-8CCE-E4863CB3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345D58-6B1B-4A6D-54AE-FB72D9AB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5" y="1414732"/>
            <a:ext cx="9325155" cy="52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4B2D6-E983-49BE-1FCA-3484DCD3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/>
          <a:lstStyle/>
          <a:p>
            <a:r>
              <a:rPr lang="ru-RU" sz="3600" b="1" dirty="0"/>
              <a:t>Дефицитный уровень может быть: </a:t>
            </a:r>
            <a:r>
              <a:rPr lang="ru-RU" sz="3600" b="1" dirty="0">
                <a:solidFill>
                  <a:srgbClr val="FF0000"/>
                </a:solidFill>
              </a:rPr>
              <a:t>высокий, средний, низкий или освоение нового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76E4B3-8CA9-10BC-9E2D-9ABEE7AF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BD82A8-1F8B-8B52-B5D0-DA84EE6B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8415"/>
            <a:ext cx="8471138" cy="4587935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960481D-59EC-F4DF-9359-E7E19E4F9BA3}"/>
              </a:ext>
            </a:extLst>
          </p:cNvPr>
          <p:cNvCxnSpPr>
            <a:cxnSpLocks/>
          </p:cNvCxnSpPr>
          <p:nvPr/>
        </p:nvCxnSpPr>
        <p:spPr>
          <a:xfrm flipV="1">
            <a:off x="5960853" y="1939536"/>
            <a:ext cx="4856671" cy="425423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2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0A37D3-A2DA-4D79-A378-41E55D491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879289"/>
              </p:ext>
            </p:extLst>
          </p:nvPr>
        </p:nvGraphicFramePr>
        <p:xfrm>
          <a:off x="2277374" y="970280"/>
          <a:ext cx="8783356" cy="2458720"/>
        </p:xfrm>
        <a:graphic>
          <a:graphicData uri="http://schemas.openxmlformats.org/drawingml/2006/table">
            <a:tbl>
              <a:tblPr/>
              <a:tblGrid>
                <a:gridCol w="660142">
                  <a:extLst>
                    <a:ext uri="{9D8B030D-6E8A-4147-A177-3AD203B41FA5}">
                      <a16:colId xmlns:a16="http://schemas.microsoft.com/office/drawing/2014/main" val="94707440"/>
                    </a:ext>
                  </a:extLst>
                </a:gridCol>
                <a:gridCol w="2049838">
                  <a:extLst>
                    <a:ext uri="{9D8B030D-6E8A-4147-A177-3AD203B41FA5}">
                      <a16:colId xmlns:a16="http://schemas.microsoft.com/office/drawing/2014/main" val="827211822"/>
                    </a:ext>
                  </a:extLst>
                </a:gridCol>
                <a:gridCol w="1524689">
                  <a:extLst>
                    <a:ext uri="{9D8B030D-6E8A-4147-A177-3AD203B41FA5}">
                      <a16:colId xmlns:a16="http://schemas.microsoft.com/office/drawing/2014/main" val="776265268"/>
                    </a:ext>
                  </a:extLst>
                </a:gridCol>
                <a:gridCol w="1863074">
                  <a:extLst>
                    <a:ext uri="{9D8B030D-6E8A-4147-A177-3AD203B41FA5}">
                      <a16:colId xmlns:a16="http://schemas.microsoft.com/office/drawing/2014/main" val="56768367"/>
                    </a:ext>
                  </a:extLst>
                </a:gridCol>
                <a:gridCol w="1391287">
                  <a:extLst>
                    <a:ext uri="{9D8B030D-6E8A-4147-A177-3AD203B41FA5}">
                      <a16:colId xmlns:a16="http://schemas.microsoft.com/office/drawing/2014/main" val="4235599342"/>
                    </a:ext>
                  </a:extLst>
                </a:gridCol>
                <a:gridCol w="1294326">
                  <a:extLst>
                    <a:ext uri="{9D8B030D-6E8A-4147-A177-3AD203B41FA5}">
                      <a16:colId xmlns:a16="http://schemas.microsoft.com/office/drawing/2014/main" val="159663608"/>
                    </a:ext>
                  </a:extLst>
                </a:gridCol>
              </a:tblGrid>
              <a:tr h="1049255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Профессиональные дефициты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Образовательные задачи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Формы работы / взаимодействия по реализации образовательных задач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Сроки реализации (указать месяц, год)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Форма предъявления результата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59255"/>
                  </a:ext>
                </a:extLst>
              </a:tr>
              <a:tr h="324826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59188"/>
                  </a:ext>
                </a:extLst>
              </a:tr>
              <a:tr h="324826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31309"/>
                  </a:ext>
                </a:extLst>
              </a:tr>
              <a:tr h="324826"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12700" marR="127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490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FD56FA-E290-4DD0-9F8F-86A6A7D12FB9}"/>
              </a:ext>
            </a:extLst>
          </p:cNvPr>
          <p:cNvSpPr txBox="1"/>
          <p:nvPr/>
        </p:nvSpPr>
        <p:spPr>
          <a:xfrm>
            <a:off x="2156604" y="3534013"/>
            <a:ext cx="753086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Дата прохождения итоговой аттестации по ИОМ  ____________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________________________________/   ___________________________/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(подпись)                                                  (Ф.И.О)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наставников ____________________/  ____________________________/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(подпись)                                                         (Ф.И.О)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ЦНППМ ПР ПОИПКРО__________________/А.А. Петрова/                                      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(подпись)                             (Ф.И.О)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составления ИОМ «_____»_____________202___ 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E56ED-18EB-6FCA-2F37-1D42A7F19B99}"/>
              </a:ext>
            </a:extLst>
          </p:cNvPr>
          <p:cNvSpPr txBox="1"/>
          <p:nvPr/>
        </p:nvSpPr>
        <p:spPr>
          <a:xfrm>
            <a:off x="2277373" y="215661"/>
            <a:ext cx="8962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Важно!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Образовательные задачи формулируются точно в соответствии с профессиональными дефицитами.</a:t>
            </a:r>
          </a:p>
        </p:txBody>
      </p:sp>
    </p:spTree>
    <p:extLst>
      <p:ext uri="{BB962C8B-B14F-4D97-AF65-F5344CB8AC3E}">
        <p14:creationId xmlns:p14="http://schemas.microsoft.com/office/powerpoint/2010/main" val="299060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1516-FC21-F54B-E5F0-9379C7DC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022" y="365126"/>
            <a:ext cx="8929777" cy="1066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Формулировки профессиональных дефицитов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3764C-BC99-C9C2-9BD2-6BD567E1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12" y="2096219"/>
            <a:ext cx="8834887" cy="408074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профессиональных дефицитов (в составляемом Вами ИОМ) могут соответствовать требованиям трудовых действий педагога.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Общепедагогические функции. Обучение. Воспитательная деятельность. Развивающая деятельность (из Профессионального стандарта Педагога,) с учетом специфики деятельности конкретного педагога.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E36DBB-645C-6095-8948-C77C6B0D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15A7-782C-485E-9A24-D33F6A2112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6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1768</Words>
  <Application>Microsoft Office PowerPoint</Application>
  <PresentationFormat>Широкоэкранный</PresentationFormat>
  <Paragraphs>237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Microsoft Sans Serif</vt:lpstr>
      <vt:lpstr>Times New Roman</vt:lpstr>
      <vt:lpstr>Verdana</vt:lpstr>
      <vt:lpstr>Wingdings</vt:lpstr>
      <vt:lpstr>Тема Office</vt:lpstr>
      <vt:lpstr> </vt:lpstr>
      <vt:lpstr>Нормативная база для разработки ИОМП</vt:lpstr>
      <vt:lpstr>Алгоритм разработки индивидуального образовательного маршрута педагога</vt:lpstr>
      <vt:lpstr>Презентация PowerPoint</vt:lpstr>
      <vt:lpstr>Диагностика профессиональных дефицитов</vt:lpstr>
      <vt:lpstr>Выявление профессиональных дефицитов</vt:lpstr>
      <vt:lpstr>Дефицитный уровень может быть: высокий, средний, низкий или освоение нового</vt:lpstr>
      <vt:lpstr>Презентация PowerPoint</vt:lpstr>
      <vt:lpstr>Формулировки профессиональных дефицитов </vt:lpstr>
      <vt:lpstr>Трудовые действия педагога – обучение:</vt:lpstr>
      <vt:lpstr>Трудовые действия – воспитательная деятельность:</vt:lpstr>
      <vt:lpstr>Трудовые действия – развивающая деятельность:</vt:lpstr>
      <vt:lpstr>Какие формулировки профдефицитов можно встретить в составленных ИОМах…</vt:lpstr>
      <vt:lpstr>Презентация PowerPoint</vt:lpstr>
      <vt:lpstr> Формы работы / взаимодействия по реализации образовательных задач: </vt:lpstr>
      <vt:lpstr>Презентация PowerPoint</vt:lpstr>
      <vt:lpstr>Формы представления результатов педагогической деятельности учителя по итогам прохождения ИОМ</vt:lpstr>
      <vt:lpstr>Ожидаемые результаты реализации ИОМ</vt:lpstr>
      <vt:lpstr>Контакты для связи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Антонина Петрова</cp:lastModifiedBy>
  <cp:revision>123</cp:revision>
  <cp:lastPrinted>2022-11-25T10:29:21Z</cp:lastPrinted>
  <dcterms:created xsi:type="dcterms:W3CDTF">2021-09-28T08:29:25Z</dcterms:created>
  <dcterms:modified xsi:type="dcterms:W3CDTF">2023-08-30T11:48:35Z</dcterms:modified>
</cp:coreProperties>
</file>