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0" r:id="rId3"/>
    <p:sldId id="271" r:id="rId4"/>
    <p:sldId id="273" r:id="rId5"/>
    <p:sldId id="258" r:id="rId6"/>
    <p:sldId id="266" r:id="rId7"/>
    <p:sldId id="264" r:id="rId8"/>
    <p:sldId id="262" r:id="rId9"/>
    <p:sldId id="265" r:id="rId10"/>
    <p:sldId id="261" r:id="rId11"/>
    <p:sldId id="267" r:id="rId12"/>
    <p:sldId id="268" r:id="rId13"/>
    <p:sldId id="260" r:id="rId14"/>
    <p:sldId id="269" r:id="rId15"/>
    <p:sldId id="259" r:id="rId16"/>
    <p:sldId id="26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3789040"/>
            <a:ext cx="5904656" cy="2016224"/>
          </a:xfrm>
        </p:spPr>
        <p:txBody>
          <a:bodyPr>
            <a:noAutofit/>
          </a:bodyPr>
          <a:lstStyle/>
          <a:p>
            <a:r>
              <a:rPr lang="ru-RU" sz="1800" dirty="0" smtClean="0"/>
              <a:t>Анисимова Любовь Михайловна, </a:t>
            </a:r>
          </a:p>
          <a:p>
            <a:r>
              <a:rPr lang="ru-RU" sz="1800" dirty="0" smtClean="0"/>
              <a:t>учитель начальных классов </a:t>
            </a:r>
          </a:p>
          <a:p>
            <a:r>
              <a:rPr lang="ru-RU" sz="1800" dirty="0" smtClean="0"/>
              <a:t>МБОУ «Средняя общеобразовательная </a:t>
            </a:r>
          </a:p>
          <a:p>
            <a:r>
              <a:rPr lang="ru-RU" sz="1800" dirty="0" smtClean="0"/>
              <a:t>школа №9 им. А.С. Пушкина»  </a:t>
            </a:r>
            <a:r>
              <a:rPr lang="ru-RU" sz="1800" dirty="0" err="1" smtClean="0"/>
              <a:t>г.Псков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84784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dirty="0"/>
              <a:t>Гражданско-патриотическое воспитание </a:t>
            </a:r>
            <a:r>
              <a:rPr lang="ru-RU" sz="3200" dirty="0" smtClean="0"/>
              <a:t>младших школьников </a:t>
            </a:r>
            <a:r>
              <a:rPr lang="ru-RU" sz="3200" dirty="0"/>
              <a:t>через уроки </a:t>
            </a:r>
            <a:r>
              <a:rPr lang="ru-RU" sz="3200" dirty="0" smtClean="0"/>
              <a:t>ОРКСЭ модуль ОПК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968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1"/>
                </a:solidFill>
              </a:rPr>
              <a:t>Снятогорский</a:t>
            </a:r>
            <a:r>
              <a:rPr lang="ru-RU" sz="3200" dirty="0" smtClean="0">
                <a:solidFill>
                  <a:schemeClr val="accent1"/>
                </a:solidFill>
              </a:rPr>
              <a:t> женский монастырь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592288" cy="3452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59" y="1844824"/>
            <a:ext cx="4213327" cy="421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350">
            <a:off x="3229388" y="895160"/>
            <a:ext cx="2200413" cy="293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477">
            <a:off x="2434131" y="3621869"/>
            <a:ext cx="2427099" cy="323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6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062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Свято-Успенский </a:t>
            </a:r>
            <a:r>
              <a:rPr lang="ru-RU" sz="3200" dirty="0">
                <a:solidFill>
                  <a:schemeClr val="accent1"/>
                </a:solidFill>
              </a:rPr>
              <a:t>мужской </a:t>
            </a:r>
            <a:r>
              <a:rPr lang="ru-RU" sz="3200" dirty="0" smtClean="0">
                <a:solidFill>
                  <a:schemeClr val="accent1"/>
                </a:solidFill>
              </a:rPr>
              <a:t>монастырь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3054349" cy="40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7627"/>
            <a:ext cx="4835500" cy="362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66" y="4194199"/>
            <a:ext cx="3535363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836712"/>
            <a:ext cx="2895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Беседа с монахом Саввой.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1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79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Псковский Кремль.   </a:t>
            </a:r>
            <a:r>
              <a:rPr lang="ru-RU" sz="3200" dirty="0" smtClean="0">
                <a:solidFill>
                  <a:schemeClr val="accent1"/>
                </a:solidFill>
              </a:rPr>
              <a:t>            Башни </a:t>
            </a:r>
            <a:r>
              <a:rPr lang="ru-RU" sz="3200" dirty="0" smtClean="0">
                <a:solidFill>
                  <a:schemeClr val="accent1"/>
                </a:solidFill>
              </a:rPr>
              <a:t>Кремля.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73854"/>
            <a:ext cx="4680520" cy="303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3736"/>
            <a:ext cx="3744416" cy="281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2336"/>
            <a:ext cx="2419248" cy="322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897663" cy="386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4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46" y="476672"/>
            <a:ext cx="9036496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Сотрудничество с воскресной школой </a:t>
            </a:r>
            <a:br>
              <a:rPr lang="ru-RU" sz="3200" dirty="0" smtClean="0">
                <a:solidFill>
                  <a:schemeClr val="accent1"/>
                </a:solidFill>
              </a:rPr>
            </a:br>
            <a:r>
              <a:rPr lang="ru-RU" sz="3200" dirty="0" smtClean="0">
                <a:solidFill>
                  <a:schemeClr val="accent1"/>
                </a:solidFill>
              </a:rPr>
              <a:t>в </a:t>
            </a:r>
            <a:r>
              <a:rPr lang="ru-RU" sz="3200" dirty="0">
                <a:solidFill>
                  <a:schemeClr val="accent1"/>
                </a:solidFill>
              </a:rPr>
              <a:t>Доме Притча Псковского </a:t>
            </a:r>
            <a:r>
              <a:rPr lang="ru-RU" sz="3200" dirty="0" smtClean="0">
                <a:solidFill>
                  <a:schemeClr val="accent1"/>
                </a:solidFill>
              </a:rPr>
              <a:t>Свято-Троицкого Кафедрального собора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7479" y="1124744"/>
            <a:ext cx="291652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52482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1"/>
            <a:ext cx="2953957" cy="349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4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3428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Участие в православных праздниках.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4" name="Объект 3" descr="https://sun9-west.userapi.com/sun9-3/s/v1/ig2/GKlKZrlUCdle-mT5IVUY_D8M97VjELnQ71zpNHOmeo9cRy6m4gOfb_S0qNzkZqS-FHusvnintjF9ZsGgyRsT1Pko.jpg?size=1600x1200&amp;quality=96&amp;type=album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499992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27038"/>
            <a:ext cx="4320480" cy="323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87" y="908720"/>
            <a:ext cx="40417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2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9" y="116632"/>
            <a:ext cx="9060634" cy="50405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Музей оккупации            Исторический музей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9662"/>
            <a:ext cx="43204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299943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2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9482" y="-243409"/>
            <a:ext cx="4665636" cy="88487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Дерево «Добрых дел»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5396" y="4351018"/>
            <a:ext cx="1874507" cy="24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050">
            <a:off x="1426186" y="4555082"/>
            <a:ext cx="2862655" cy="214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690">
            <a:off x="6215924" y="-44171"/>
            <a:ext cx="2420433" cy="242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7287"/>
            <a:ext cx="3297076" cy="18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78" y="2481988"/>
            <a:ext cx="2765900" cy="203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8328"/>
            <a:ext cx="1905003" cy="254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4898">
            <a:off x="7075051" y="4093686"/>
            <a:ext cx="2054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2" y="3325068"/>
            <a:ext cx="1727322" cy="230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09" y="2305337"/>
            <a:ext cx="1682153" cy="216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094284"/>
            <a:ext cx="1455282" cy="194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6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554480"/>
            <a:ext cx="7560840" cy="197946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Спасибо </a:t>
            </a:r>
            <a:r>
              <a:rPr lang="ru-RU" sz="3600" dirty="0" smtClean="0">
                <a:solidFill>
                  <a:schemeClr val="bg1"/>
                </a:solidFill>
              </a:rPr>
              <a:t> за  внимание !</a:t>
            </a: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611560" y="2780928"/>
            <a:ext cx="9036496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chemeClr val="accent1"/>
                </a:solidFill>
              </a:rPr>
              <a:t>С П А С И Б О    З А    В Н И М А Н И Е !</a:t>
            </a:r>
            <a:endParaRPr lang="ru-RU" sz="3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1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7894640" cy="2306568"/>
          </a:xfrm>
        </p:spPr>
        <p:txBody>
          <a:bodyPr>
            <a:noAutofit/>
          </a:bodyPr>
          <a:lstStyle/>
          <a:p>
            <a:pPr marL="0" indent="0">
              <a:spcAft>
                <a:spcPts val="750"/>
              </a:spcAft>
            </a:pPr>
            <a:r>
              <a:rPr lang="ru-RU" sz="3200" b="1" dirty="0">
                <a:solidFill>
                  <a:schemeClr val="accent1"/>
                </a:solidFill>
                <a:latin typeface="Helvetica"/>
                <a:ea typeface="Times New Roman"/>
                <a:cs typeface="Times New Roman"/>
              </a:rPr>
              <a:t>«Патриотизм есть любовь ко благу и славе Отечества</a:t>
            </a:r>
            <a:r>
              <a:rPr lang="ru-RU" sz="3200" b="1" dirty="0">
                <a:solidFill>
                  <a:schemeClr val="accent1"/>
                </a:solidFill>
                <a:latin typeface="Times New Roman"/>
                <a:ea typeface="Times New Roman"/>
              </a:rPr>
              <a:t/>
            </a:r>
            <a:br>
              <a:rPr lang="ru-RU" sz="3200" b="1" dirty="0">
                <a:solidFill>
                  <a:schemeClr val="accent1"/>
                </a:solidFill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chemeClr val="accent1"/>
                </a:solidFill>
                <a:latin typeface="Helvetica"/>
                <a:ea typeface="Times New Roman"/>
                <a:cs typeface="Times New Roman"/>
              </a:rPr>
              <a:t>и желание способствовать им во всех отношениях</a:t>
            </a:r>
            <a:r>
              <a:rPr lang="ru-RU" sz="3200" b="1" dirty="0" smtClean="0">
                <a:solidFill>
                  <a:schemeClr val="accent1"/>
                </a:solidFill>
                <a:latin typeface="Helvetica"/>
                <a:ea typeface="Times New Roman"/>
                <a:cs typeface="Times New Roman"/>
              </a:rPr>
              <a:t>».</a:t>
            </a:r>
            <a:r>
              <a:rPr lang="ru-RU" sz="3200" b="1" dirty="0">
                <a:solidFill>
                  <a:schemeClr val="accent1"/>
                </a:solidFill>
                <a:latin typeface="Times New Roman"/>
                <a:ea typeface="Times New Roman"/>
              </a:rPr>
              <a:t/>
            </a:r>
            <a:br>
              <a:rPr lang="ru-RU" sz="3200" b="1" dirty="0">
                <a:solidFill>
                  <a:schemeClr val="accent1"/>
                </a:solidFill>
                <a:latin typeface="Times New Roman"/>
                <a:ea typeface="Times New Roman"/>
              </a:rPr>
            </a:b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851920" y="3212976"/>
            <a:ext cx="3829040" cy="2218560"/>
          </a:xfrm>
        </p:spPr>
        <p:txBody>
          <a:bodyPr/>
          <a:lstStyle/>
          <a:p>
            <a:pPr marL="0" indent="0" algn="r">
              <a:spcAft>
                <a:spcPts val="750"/>
              </a:spcAft>
              <a:buNone/>
            </a:pPr>
            <a:r>
              <a:rPr lang="ru-RU" sz="2800" dirty="0" smtClean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Н.М</a:t>
            </a:r>
            <a:r>
              <a:rPr lang="ru-RU" sz="28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Карамзин</a:t>
            </a:r>
            <a:endParaRPr lang="ru-RU" sz="3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6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802" y="-891480"/>
            <a:ext cx="3744416" cy="370534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Приоритетное направление уроков - </a:t>
            </a:r>
            <a:r>
              <a:rPr lang="ru-RU" sz="2800" b="1" dirty="0" smtClean="0">
                <a:solidFill>
                  <a:schemeClr val="accent1"/>
                </a:solidFill>
              </a:rPr>
              <a:t>патриотизм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491880" y="188640"/>
            <a:ext cx="5544616" cy="648072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Россия – наша Родина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Культура и религия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Совесть и раскаяние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Милосердие и сострадание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Золотое правило этики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Подвиг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Зачем творить добро?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Отношение христианина к природе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Христианская семья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Защита Отечества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Христианин в труде</a:t>
            </a:r>
            <a:endParaRPr lang="ru-RU" sz="2800" dirty="0">
              <a:latin typeface="Times New Roman"/>
              <a:ea typeface="Times New Roman"/>
            </a:endParaRPr>
          </a:p>
          <a:p>
            <a:r>
              <a:rPr lang="ru-RU" sz="2800" dirty="0">
                <a:solidFill>
                  <a:srgbClr val="000000"/>
                </a:solidFill>
                <a:latin typeface="Calibri"/>
                <a:ea typeface="Times New Roman"/>
              </a:rPr>
              <a:t>Любовь и уважение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ea typeface="Times New Roman"/>
              </a:rPr>
              <a:t>к Отечеству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63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2232248" cy="23762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Задачи: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915816" y="332656"/>
            <a:ext cx="5904656" cy="619268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-формирование родственных чувств в своей семье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-осознание понятия «Родина», «патриот», «защитник Родины»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-воспитание любви к родному краю, бережного отношения к природе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-воспитание любви к малой и большой Родине, формирование уважительного отношения к историческому прошлому своего народа, его обычаям и традициям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-воспитание  уважения к людям, которые защищали и защищают Родину</a:t>
            </a:r>
            <a:endParaRPr lang="ru-RU" sz="2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-воспитание уважения к людям труда, которые работают на благо Родины.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898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chemeClr val="accent1"/>
                </a:solidFill>
              </a:rPr>
              <a:t>Изборский</a:t>
            </a:r>
            <a:r>
              <a:rPr lang="ru-RU" dirty="0" smtClean="0">
                <a:solidFill>
                  <a:schemeClr val="accent1"/>
                </a:solidFill>
              </a:rPr>
              <a:t>  музей-заповедник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7128"/>
            <a:ext cx="3883632" cy="518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493717" cy="465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135987"/>
            <a:ext cx="406794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Исторический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квест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53" y="1157148"/>
            <a:ext cx="40719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4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874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Свято-</a:t>
            </a:r>
            <a:r>
              <a:rPr lang="ru-RU" sz="3200" dirty="0" err="1">
                <a:solidFill>
                  <a:schemeClr val="accent1"/>
                </a:solidFill>
              </a:rPr>
              <a:t>Елеазаровский</a:t>
            </a:r>
            <a:r>
              <a:rPr lang="ru-RU" sz="3200" dirty="0">
                <a:solidFill>
                  <a:schemeClr val="accent1"/>
                </a:solidFill>
              </a:rPr>
              <a:t> женский монастырь. 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192">
            <a:off x="4726546" y="844107"/>
            <a:ext cx="4176809" cy="391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5280586" cy="469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2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379792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1"/>
                </a:solidFill>
                <a:latin typeface="Times New Roman"/>
                <a:ea typeface="Calibri"/>
              </a:rPr>
              <a:t>Спасо-Мирожский</a:t>
            </a:r>
            <a:r>
              <a:rPr lang="ru-RU" sz="3200" dirty="0" smtClean="0">
                <a:solidFill>
                  <a:schemeClr val="accent1"/>
                </a:solidFill>
                <a:latin typeface="Times New Roman"/>
                <a:ea typeface="Calibri"/>
              </a:rPr>
              <a:t> мужской монастырь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1076"/>
            <a:ext cx="3816424" cy="286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420797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" y="768888"/>
            <a:ext cx="4816996" cy="306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2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7"/>
            <a:ext cx="6624736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Псковский Свято-Троицкий Кафедральный собор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775" y="2564904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003797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867">
            <a:off x="4911878" y="644532"/>
            <a:ext cx="3864095" cy="289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1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163" y="188640"/>
            <a:ext cx="6698149" cy="13799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dirty="0" smtClean="0">
                <a:solidFill>
                  <a:schemeClr val="accent1"/>
                </a:solidFill>
              </a:rPr>
              <a:t>Свято-Успенский </a:t>
            </a:r>
            <a:br>
              <a:rPr lang="ru-RU" sz="3600" dirty="0" smtClean="0">
                <a:solidFill>
                  <a:schemeClr val="accent1"/>
                </a:solidFill>
              </a:rPr>
            </a:br>
            <a:r>
              <a:rPr lang="ru-RU" sz="3600" dirty="0" smtClean="0">
                <a:solidFill>
                  <a:schemeClr val="accent1"/>
                </a:solidFill>
              </a:rPr>
              <a:t>Псково-Печерский монастырь. </a:t>
            </a:r>
            <a:r>
              <a:rPr lang="ru-RU" sz="3600" dirty="0">
                <a:solidFill>
                  <a:schemeClr val="accent1"/>
                </a:solidFill>
              </a:rPr>
              <a:t/>
            </a:r>
            <a:br>
              <a:rPr lang="ru-RU" sz="3600" dirty="0">
                <a:solidFill>
                  <a:schemeClr val="accent1"/>
                </a:solidFill>
              </a:rPr>
            </a:b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494108" cy="277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14" y="2636912"/>
            <a:ext cx="2718333" cy="39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11" y="2420889"/>
            <a:ext cx="3301990" cy="440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2" y="1268760"/>
            <a:ext cx="3253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Экскурсия в пещеры и по монастырю с отцом Марком.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8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325</TotalTime>
  <Words>223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Справедливость</vt:lpstr>
      <vt:lpstr>Гражданско-патриотическое воспитание младших школьников через уроки ОРКСЭ модуль ОПК </vt:lpstr>
      <vt:lpstr>«Патриотизм есть любовь ко благу и славе Отечества и желание способствовать им во всех отношениях». </vt:lpstr>
      <vt:lpstr>Приоритетное направление уроков - патриотизм</vt:lpstr>
      <vt:lpstr>Задачи:</vt:lpstr>
      <vt:lpstr> Изборский  музей-заповедник</vt:lpstr>
      <vt:lpstr>Свято-Елеазаровский женский монастырь. </vt:lpstr>
      <vt:lpstr>Спасо-Мирожский мужской монастырь</vt:lpstr>
      <vt:lpstr>Псковский Свято-Троицкий Кафедральный собор</vt:lpstr>
      <vt:lpstr> Свято-Успенский  Псково-Печерский монастырь.  </vt:lpstr>
      <vt:lpstr>Снятогорский женский монастырь</vt:lpstr>
      <vt:lpstr>Свято-Успенский мужской монастырь</vt:lpstr>
      <vt:lpstr>Псковский Кремль.               Башни Кремля.</vt:lpstr>
      <vt:lpstr>Сотрудничество с воскресной школой  в Доме Притча Псковского Свято-Троицкого Кафедрального собора. </vt:lpstr>
      <vt:lpstr>Участие в православных праздниках.</vt:lpstr>
      <vt:lpstr>Музей оккупации            Исторический музей</vt:lpstr>
      <vt:lpstr>Дерево «Добрых дел»</vt:lpstr>
      <vt:lpstr>Спасибо  за  внимание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2023-08-14T16:11:08Z</dcterms:created>
  <dcterms:modified xsi:type="dcterms:W3CDTF">2023-08-23T18:31:30Z</dcterms:modified>
</cp:coreProperties>
</file>