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00" r:id="rId2"/>
    <p:sldId id="332" r:id="rId3"/>
    <p:sldId id="318" r:id="rId4"/>
    <p:sldId id="319" r:id="rId5"/>
    <p:sldId id="320" r:id="rId6"/>
    <p:sldId id="256" r:id="rId7"/>
    <p:sldId id="311" r:id="rId8"/>
    <p:sldId id="257" r:id="rId9"/>
    <p:sldId id="301" r:id="rId10"/>
    <p:sldId id="302" r:id="rId11"/>
    <p:sldId id="305" r:id="rId12"/>
    <p:sldId id="306" r:id="rId13"/>
    <p:sldId id="308" r:id="rId14"/>
    <p:sldId id="310" r:id="rId15"/>
    <p:sldId id="312" r:id="rId16"/>
    <p:sldId id="327" r:id="rId17"/>
    <p:sldId id="326" r:id="rId18"/>
    <p:sldId id="313" r:id="rId19"/>
    <p:sldId id="328" r:id="rId20"/>
    <p:sldId id="329" r:id="rId21"/>
    <p:sldId id="314" r:id="rId22"/>
    <p:sldId id="315" r:id="rId23"/>
    <p:sldId id="322" r:id="rId24"/>
    <p:sldId id="316" r:id="rId25"/>
    <p:sldId id="330" r:id="rId26"/>
    <p:sldId id="321" r:id="rId27"/>
    <p:sldId id="331" r:id="rId28"/>
    <p:sldId id="334" r:id="rId29"/>
    <p:sldId id="335" r:id="rId30"/>
    <p:sldId id="337" r:id="rId31"/>
    <p:sldId id="338" r:id="rId32"/>
    <p:sldId id="336" r:id="rId33"/>
    <p:sldId id="339" r:id="rId34"/>
    <p:sldId id="333" r:id="rId35"/>
    <p:sldId id="298" r:id="rId36"/>
  </p:sldIdLst>
  <p:sldSz cx="9144000" cy="5143500" type="screen16x9"/>
  <p:notesSz cx="6858000" cy="9979025"/>
  <p:defaultTextStyle/>
  <p:extLst>
    <p:ext uri="{EFAFB233-063F-42B5-8137-9DF3F51BA10A}">
      <p15:sldGuideLst xmlns="" xmlns:p15="http://schemas.microsoft.com/office/powerpoint/2012/main">
        <p15:guide id="0" orient="horz" pos="2880" userDrawn="1">
          <p15:clr>
            <a:srgbClr val="A4A3A4"/>
          </p15:clr>
        </p15:guide>
        <p15:guide id="1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26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951"/>
          </a:xfrm>
          <a:prstGeom prst="rect">
            <a:avLst/>
          </a:prstGeom>
        </p:spPr>
        <p:txBody>
          <a:bodyPr vert="horz" lIns="107753" tIns="53876" rIns="107753" bIns="53876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5009" y="1"/>
            <a:ext cx="2971800" cy="498951"/>
          </a:xfrm>
          <a:prstGeom prst="rect">
            <a:avLst/>
          </a:prstGeom>
        </p:spPr>
        <p:txBody>
          <a:bodyPr vert="horz" lIns="107753" tIns="53876" rIns="107753" bIns="53876" rtlCol="0"/>
          <a:lstStyle>
            <a:lvl1pPr algn="r">
              <a:defRPr sz="1400"/>
            </a:lvl1pPr>
          </a:lstStyle>
          <a:p>
            <a:fld id="{38E4E5F8-11D8-463B-B302-D3C1D02A0012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76996"/>
            <a:ext cx="2971800" cy="498951"/>
          </a:xfrm>
          <a:prstGeom prst="rect">
            <a:avLst/>
          </a:prstGeom>
        </p:spPr>
        <p:txBody>
          <a:bodyPr vert="horz" lIns="107753" tIns="53876" rIns="107753" bIns="53876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5009" y="9476996"/>
            <a:ext cx="2971800" cy="498951"/>
          </a:xfrm>
          <a:prstGeom prst="rect">
            <a:avLst/>
          </a:prstGeom>
        </p:spPr>
        <p:txBody>
          <a:bodyPr vert="horz" lIns="107753" tIns="53876" rIns="107753" bIns="53876" rtlCol="0" anchor="b"/>
          <a:lstStyle>
            <a:lvl1pPr algn="r">
              <a:defRPr sz="1400"/>
            </a:lvl1pPr>
          </a:lstStyle>
          <a:p>
            <a:fld id="{D175EB3B-5237-41EE-A8B3-E85E2E6C6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89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228851" cy="887024"/>
          </a:xfrm>
          <a:prstGeom prst="rect">
            <a:avLst/>
          </a:prstGeom>
        </p:spPr>
        <p:txBody>
          <a:bodyPr vert="horz" lIns="107753" tIns="53876" rIns="107753" bIns="53876" rtlCol="0"/>
          <a:lstStyle>
            <a:lvl1pPr algn="l">
              <a:defRPr sz="14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2913460" y="0"/>
            <a:ext cx="2228851" cy="887024"/>
          </a:xfrm>
          <a:prstGeom prst="rect">
            <a:avLst/>
          </a:prstGeom>
        </p:spPr>
        <p:txBody>
          <a:bodyPr vert="horz" lIns="107753" tIns="53876" rIns="107753" bIns="53876" rtlCol="0"/>
          <a:lstStyle>
            <a:lvl1pPr algn="r">
              <a:defRPr sz="1400"/>
            </a:lvl1pPr>
          </a:lstStyle>
          <a:p>
            <a:endParaRPr/>
          </a:p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753" tIns="53876" rIns="107753" bIns="53876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514351" y="8426732"/>
            <a:ext cx="4114800" cy="7983220"/>
          </a:xfrm>
          <a:prstGeom prst="rect">
            <a:avLst/>
          </a:prstGeom>
        </p:spPr>
        <p:txBody>
          <a:bodyPr vert="horz" lIns="107753" tIns="53876" rIns="107753" bIns="53876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16850386"/>
            <a:ext cx="2228851" cy="887024"/>
          </a:xfrm>
          <a:prstGeom prst="rect">
            <a:avLst/>
          </a:prstGeom>
        </p:spPr>
        <p:txBody>
          <a:bodyPr vert="horz" lIns="107753" tIns="53876" rIns="107753" bIns="53876" rtlCol="0" anchor="b"/>
          <a:lstStyle>
            <a:lvl1pPr algn="l">
              <a:defRPr sz="14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2913460" y="16850386"/>
            <a:ext cx="2228851" cy="887024"/>
          </a:xfrm>
          <a:prstGeom prst="rect">
            <a:avLst/>
          </a:prstGeom>
        </p:spPr>
        <p:txBody>
          <a:bodyPr vert="horz" lIns="107753" tIns="53876" rIns="107753" bIns="53876" rtlCol="0" anchor="b"/>
          <a:lstStyle>
            <a:lvl1pPr algn="r">
              <a:defRPr sz="1400"/>
            </a:lvl1pPr>
          </a:lstStyle>
          <a:p>
            <a:endParaRPr/>
          </a:p>
          <a:p>
            <a:r>
              <a:rPr lang="en-US" smtClean="0"/>
              <a:t>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823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884613" y="1449388"/>
            <a:ext cx="12912726" cy="726281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5D5AC10-8637-43BB-AF15-F65E5CE3BB7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ABE17F4-F39A-4310-A47B-A4F57077AC1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F90F758-E286-4839-BE24-2AEF58FA5D53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30EA4B8-E375-4866-AEE6-7530867706B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F9F3535-DF99-49E0-85C0-36A2580595E5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9F2B56C-77E4-4378-B1A3-C1A5F3CFABC8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FE93415-CD54-4F14-93C7-520DFA1FCB3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9993AC9-CD1C-4021-91DC-F284F5FEF10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FABE61-C5B8-43F3-A3B2-BA505CBB9A80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A926F56-56DA-41DD-8638-383C447EBE3F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D7D2F09-636B-4C86-AFF8-FE395BBBE7A8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48E94B2-F17D-4F8A-8458-EB66AA9EEB3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9FC773-0AD0-460F-917F-A708B33C165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5B01D74-B232-4DFE-B522-1FA9748F7F6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-3341688" y="1330325"/>
            <a:ext cx="11826876" cy="66532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6CAB91E-6BBB-4947-9600-7628FCFC860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438784" y="4852530"/>
            <a:ext cx="439420" cy="291465"/>
          </a:xfrm>
          <a:custGeom>
            <a:avLst/>
            <a:gdLst/>
            <a:ahLst/>
            <a:cxnLst/>
            <a:rect l="l" t="t" r="r" b="b"/>
            <a:pathLst>
              <a:path w="439420" h="291464">
                <a:moveTo>
                  <a:pt x="46470" y="0"/>
                </a:moveTo>
                <a:lnTo>
                  <a:pt x="0" y="290968"/>
                </a:lnTo>
              </a:path>
              <a:path w="439420" h="291464">
                <a:moveTo>
                  <a:pt x="439193" y="290968"/>
                </a:moveTo>
                <a:lnTo>
                  <a:pt x="46470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717568" y="4939956"/>
            <a:ext cx="464184" cy="203835"/>
          </a:xfrm>
          <a:custGeom>
            <a:avLst/>
            <a:gdLst/>
            <a:ahLst/>
            <a:cxnLst/>
            <a:rect l="l" t="t" r="r" b="b"/>
            <a:pathLst>
              <a:path w="464185" h="203835">
                <a:moveTo>
                  <a:pt x="463706" y="203542"/>
                </a:moveTo>
                <a:lnTo>
                  <a:pt x="425167" y="0"/>
                </a:lnTo>
                <a:lnTo>
                  <a:pt x="0" y="203542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86757" y="4670920"/>
            <a:ext cx="878205" cy="473075"/>
          </a:xfrm>
          <a:custGeom>
            <a:avLst/>
            <a:gdLst/>
            <a:ahLst/>
            <a:cxnLst/>
            <a:rect l="l" t="t" r="r" b="b"/>
            <a:pathLst>
              <a:path w="878204" h="473075">
                <a:moveTo>
                  <a:pt x="0" y="113360"/>
                </a:moveTo>
                <a:lnTo>
                  <a:pt x="94378" y="472579"/>
                </a:lnTo>
              </a:path>
              <a:path w="878204" h="473075">
                <a:moveTo>
                  <a:pt x="652716" y="472579"/>
                </a:moveTo>
                <a:lnTo>
                  <a:pt x="877823" y="0"/>
                </a:lnTo>
                <a:lnTo>
                  <a:pt x="0" y="11336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433058" y="4100779"/>
            <a:ext cx="2322195" cy="1043305"/>
          </a:xfrm>
          <a:custGeom>
            <a:avLst/>
            <a:gdLst/>
            <a:ahLst/>
            <a:cxnLst/>
            <a:rect l="l" t="t" r="r" b="b"/>
            <a:pathLst>
              <a:path w="2322195" h="1043304">
                <a:moveTo>
                  <a:pt x="741443" y="1042720"/>
                </a:moveTo>
                <a:lnTo>
                  <a:pt x="899794" y="0"/>
                </a:lnTo>
                <a:lnTo>
                  <a:pt x="0" y="715886"/>
                </a:lnTo>
                <a:lnTo>
                  <a:pt x="441142" y="1042720"/>
                </a:lnTo>
              </a:path>
              <a:path w="2322195" h="1043304">
                <a:moveTo>
                  <a:pt x="1843405" y="745439"/>
                </a:moveTo>
                <a:lnTo>
                  <a:pt x="894841" y="2298"/>
                </a:lnTo>
                <a:lnTo>
                  <a:pt x="1107355" y="1042719"/>
                </a:lnTo>
              </a:path>
              <a:path w="2322195" h="1043304">
                <a:moveTo>
                  <a:pt x="1222378" y="1042719"/>
                </a:moveTo>
                <a:lnTo>
                  <a:pt x="1843405" y="745439"/>
                </a:lnTo>
              </a:path>
              <a:path w="2322195" h="1043304">
                <a:moveTo>
                  <a:pt x="2322117" y="1042719"/>
                </a:moveTo>
                <a:lnTo>
                  <a:pt x="2104263" y="213169"/>
                </a:lnTo>
                <a:lnTo>
                  <a:pt x="1709116" y="1042719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91943" y="5026545"/>
            <a:ext cx="152400" cy="117475"/>
          </a:xfrm>
          <a:custGeom>
            <a:avLst/>
            <a:gdLst/>
            <a:ahLst/>
            <a:cxnLst/>
            <a:rect l="l" t="t" r="r" b="b"/>
            <a:pathLst>
              <a:path w="152400" h="117475">
                <a:moveTo>
                  <a:pt x="152056" y="0"/>
                </a:moveTo>
                <a:lnTo>
                  <a:pt x="0" y="116954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537829" y="4298810"/>
            <a:ext cx="222250" cy="845185"/>
          </a:xfrm>
          <a:custGeom>
            <a:avLst/>
            <a:gdLst/>
            <a:ahLst/>
            <a:cxnLst/>
            <a:rect l="l" t="t" r="r" b="b"/>
            <a:pathLst>
              <a:path w="222250" h="845185">
                <a:moveTo>
                  <a:pt x="0" y="0"/>
                </a:moveTo>
                <a:lnTo>
                  <a:pt x="221927" y="844689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959269" y="4755601"/>
            <a:ext cx="184785" cy="387985"/>
          </a:xfrm>
          <a:custGeom>
            <a:avLst/>
            <a:gdLst/>
            <a:ahLst/>
            <a:cxnLst/>
            <a:rect l="l" t="t" r="r" b="b"/>
            <a:pathLst>
              <a:path w="184784" h="387985">
                <a:moveTo>
                  <a:pt x="0" y="387898"/>
                </a:moveTo>
                <a:lnTo>
                  <a:pt x="184730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537829" y="4220519"/>
            <a:ext cx="606425" cy="78740"/>
          </a:xfrm>
          <a:custGeom>
            <a:avLst/>
            <a:gdLst/>
            <a:ahLst/>
            <a:cxnLst/>
            <a:rect l="l" t="t" r="r" b="b"/>
            <a:pathLst>
              <a:path w="606425" h="78739">
                <a:moveTo>
                  <a:pt x="606171" y="0"/>
                </a:moveTo>
                <a:lnTo>
                  <a:pt x="0" y="7829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075176" y="3858767"/>
            <a:ext cx="4341495" cy="437515"/>
          </a:xfrm>
          <a:custGeom>
            <a:avLst/>
            <a:gdLst/>
            <a:ahLst/>
            <a:cxnLst/>
            <a:rect l="l" t="t" r="r" b="b"/>
            <a:pathLst>
              <a:path w="4341495" h="437514">
                <a:moveTo>
                  <a:pt x="0" y="437108"/>
                </a:moveTo>
                <a:lnTo>
                  <a:pt x="1618488" y="207263"/>
                </a:lnTo>
              </a:path>
              <a:path w="4341495" h="437514">
                <a:moveTo>
                  <a:pt x="1600200" y="204215"/>
                </a:moveTo>
                <a:lnTo>
                  <a:pt x="3257677" y="241553"/>
                </a:lnTo>
              </a:path>
              <a:path w="4341495" h="437514">
                <a:moveTo>
                  <a:pt x="3252216" y="244957"/>
                </a:moveTo>
                <a:lnTo>
                  <a:pt x="4341368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417052" y="3858767"/>
            <a:ext cx="727075" cy="231140"/>
          </a:xfrm>
          <a:custGeom>
            <a:avLst/>
            <a:gdLst/>
            <a:ahLst/>
            <a:cxnLst/>
            <a:rect l="l" t="t" r="r" b="b"/>
            <a:pathLst>
              <a:path w="727075" h="231139">
                <a:moveTo>
                  <a:pt x="0" y="0"/>
                </a:moveTo>
                <a:lnTo>
                  <a:pt x="726948" y="230779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4684776" y="3858767"/>
            <a:ext cx="3859529" cy="1082040"/>
          </a:xfrm>
          <a:custGeom>
            <a:avLst/>
            <a:gdLst/>
            <a:ahLst/>
            <a:cxnLst/>
            <a:rect l="l" t="t" r="r" b="b"/>
            <a:pathLst>
              <a:path w="3859529" h="1082039">
                <a:moveTo>
                  <a:pt x="0" y="344423"/>
                </a:moveTo>
                <a:lnTo>
                  <a:pt x="102488" y="925677"/>
                </a:lnTo>
              </a:path>
              <a:path w="3859529" h="1082039">
                <a:moveTo>
                  <a:pt x="1001649" y="207263"/>
                </a:moveTo>
                <a:lnTo>
                  <a:pt x="96012" y="926071"/>
                </a:lnTo>
              </a:path>
              <a:path w="3859529" h="1082039">
                <a:moveTo>
                  <a:pt x="997458" y="214883"/>
                </a:moveTo>
                <a:lnTo>
                  <a:pt x="979932" y="811745"/>
                </a:lnTo>
              </a:path>
              <a:path w="3859529" h="1082039">
                <a:moveTo>
                  <a:pt x="979932" y="812291"/>
                </a:moveTo>
                <a:lnTo>
                  <a:pt x="1458214" y="1081328"/>
                </a:lnTo>
              </a:path>
              <a:path w="3859529" h="1082039">
                <a:moveTo>
                  <a:pt x="987551" y="208787"/>
                </a:moveTo>
                <a:lnTo>
                  <a:pt x="1748409" y="958227"/>
                </a:lnTo>
              </a:path>
              <a:path w="3859529" h="1082039">
                <a:moveTo>
                  <a:pt x="1458468" y="1081887"/>
                </a:moveTo>
                <a:lnTo>
                  <a:pt x="1748027" y="958595"/>
                </a:lnTo>
              </a:path>
              <a:path w="3859529" h="1082039">
                <a:moveTo>
                  <a:pt x="1748027" y="957275"/>
                </a:moveTo>
                <a:lnTo>
                  <a:pt x="1800225" y="230123"/>
                </a:lnTo>
              </a:path>
              <a:path w="3859529" h="1082039">
                <a:moveTo>
                  <a:pt x="3592068" y="988110"/>
                </a:moveTo>
                <a:lnTo>
                  <a:pt x="3734689" y="0"/>
                </a:lnTo>
              </a:path>
              <a:path w="3859529" h="1082039">
                <a:moveTo>
                  <a:pt x="3859022" y="454736"/>
                </a:moveTo>
                <a:lnTo>
                  <a:pt x="3726179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362750" y="4912207"/>
            <a:ext cx="375920" cy="231775"/>
          </a:xfrm>
          <a:custGeom>
            <a:avLst/>
            <a:gdLst/>
            <a:ahLst/>
            <a:cxnLst/>
            <a:rect l="l" t="t" r="r" b="b"/>
            <a:pathLst>
              <a:path w="375920" h="231775">
                <a:moveTo>
                  <a:pt x="25069" y="0"/>
                </a:moveTo>
                <a:lnTo>
                  <a:pt x="0" y="231291"/>
                </a:lnTo>
              </a:path>
              <a:path w="375920" h="231775">
                <a:moveTo>
                  <a:pt x="375641" y="231291"/>
                </a:moveTo>
                <a:lnTo>
                  <a:pt x="25069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5061325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44066" y="82174"/>
                </a:moveTo>
                <a:lnTo>
                  <a:pt x="23366" y="0"/>
                </a:lnTo>
                <a:lnTo>
                  <a:pt x="0" y="12792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337870" y="4124756"/>
            <a:ext cx="849630" cy="1019175"/>
          </a:xfrm>
          <a:custGeom>
            <a:avLst/>
            <a:gdLst/>
            <a:ahLst/>
            <a:cxnLst/>
            <a:rect l="l" t="t" r="r" b="b"/>
            <a:pathLst>
              <a:path w="849630" h="1019175">
                <a:moveTo>
                  <a:pt x="758121" y="1018741"/>
                </a:moveTo>
                <a:lnTo>
                  <a:pt x="849274" y="0"/>
                </a:lnTo>
                <a:lnTo>
                  <a:pt x="0" y="748195"/>
                </a:lnTo>
                <a:lnTo>
                  <a:pt x="410070" y="1018741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92644" y="4113199"/>
            <a:ext cx="969010" cy="1030605"/>
          </a:xfrm>
          <a:custGeom>
            <a:avLst/>
            <a:gdLst/>
            <a:ahLst/>
            <a:cxnLst/>
            <a:rect l="l" t="t" r="r" b="b"/>
            <a:pathLst>
              <a:path w="969010" h="1030604">
                <a:moveTo>
                  <a:pt x="968768" y="701586"/>
                </a:moveTo>
                <a:lnTo>
                  <a:pt x="0" y="0"/>
                </a:lnTo>
                <a:lnTo>
                  <a:pt x="191841" y="1030298"/>
                </a:lnTo>
              </a:path>
              <a:path w="969010" h="1030604">
                <a:moveTo>
                  <a:pt x="368310" y="1030298"/>
                </a:moveTo>
                <a:lnTo>
                  <a:pt x="968768" y="701586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3981085" y="4295305"/>
            <a:ext cx="799465" cy="848360"/>
          </a:xfrm>
          <a:custGeom>
            <a:avLst/>
            <a:gdLst/>
            <a:ahLst/>
            <a:cxnLst/>
            <a:rect l="l" t="t" r="r" b="b"/>
            <a:pathLst>
              <a:path w="799464" h="848360">
                <a:moveTo>
                  <a:pt x="93582" y="0"/>
                </a:moveTo>
                <a:lnTo>
                  <a:pt x="0" y="848194"/>
                </a:lnTo>
              </a:path>
              <a:path w="799464" h="848360">
                <a:moveTo>
                  <a:pt x="371094" y="848194"/>
                </a:moveTo>
                <a:lnTo>
                  <a:pt x="799194" y="488962"/>
                </a:lnTo>
                <a:lnTo>
                  <a:pt x="93582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2864739" y="4469752"/>
            <a:ext cx="1034415" cy="674370"/>
          </a:xfrm>
          <a:custGeom>
            <a:avLst/>
            <a:gdLst/>
            <a:ahLst/>
            <a:cxnLst/>
            <a:rect l="l" t="t" r="r" b="b"/>
            <a:pathLst>
              <a:path w="1034414" h="674370">
                <a:moveTo>
                  <a:pt x="0" y="628545"/>
                </a:moveTo>
                <a:lnTo>
                  <a:pt x="131534" y="673746"/>
                </a:lnTo>
              </a:path>
              <a:path w="1034414" h="674370">
                <a:moveTo>
                  <a:pt x="1034210" y="673747"/>
                </a:moveTo>
                <a:lnTo>
                  <a:pt x="731138" y="0"/>
                </a:lnTo>
                <a:lnTo>
                  <a:pt x="0" y="628545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2401189" y="4096003"/>
            <a:ext cx="870585" cy="1047750"/>
          </a:xfrm>
          <a:custGeom>
            <a:avLst/>
            <a:gdLst/>
            <a:ahLst/>
            <a:cxnLst/>
            <a:rect l="l" t="t" r="r" b="b"/>
            <a:pathLst>
              <a:path w="870585" h="1047750">
                <a:moveTo>
                  <a:pt x="0" y="160947"/>
                </a:moveTo>
                <a:lnTo>
                  <a:pt x="285202" y="1047495"/>
                </a:lnTo>
              </a:path>
              <a:path w="870585" h="1047750">
                <a:moveTo>
                  <a:pt x="439501" y="1047495"/>
                </a:moveTo>
                <a:lnTo>
                  <a:pt x="870203" y="0"/>
                </a:lnTo>
                <a:lnTo>
                  <a:pt x="0" y="160947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0" y="4113275"/>
            <a:ext cx="1193165" cy="46355"/>
          </a:xfrm>
          <a:custGeom>
            <a:avLst/>
            <a:gdLst/>
            <a:ahLst/>
            <a:cxnLst/>
            <a:rect l="l" t="t" r="r" b="b"/>
            <a:pathLst>
              <a:path w="1193165" h="46354">
                <a:moveTo>
                  <a:pt x="0" y="46236"/>
                </a:moveTo>
                <a:lnTo>
                  <a:pt x="1193126" y="0"/>
                </a:lnTo>
              </a:path>
            </a:pathLst>
          </a:custGeom>
          <a:ln w="12699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193291" y="3823715"/>
            <a:ext cx="1064260" cy="290195"/>
          </a:xfrm>
          <a:custGeom>
            <a:avLst/>
            <a:gdLst/>
            <a:ahLst/>
            <a:cxnLst/>
            <a:rect l="l" t="t" r="r" b="b"/>
            <a:pathLst>
              <a:path w="1064260" h="290195">
                <a:moveTo>
                  <a:pt x="0" y="289725"/>
                </a:moveTo>
                <a:lnTo>
                  <a:pt x="1063879" y="0"/>
                </a:lnTo>
              </a:path>
            </a:pathLst>
          </a:custGeom>
          <a:ln w="12699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2256535" y="3823461"/>
            <a:ext cx="1023619" cy="264795"/>
          </a:xfrm>
          <a:custGeom>
            <a:avLst/>
            <a:gdLst/>
            <a:ahLst/>
            <a:cxnLst/>
            <a:rect l="l" t="t" r="r" b="b"/>
            <a:pathLst>
              <a:path w="1023620" h="264795">
                <a:moveTo>
                  <a:pt x="0" y="0"/>
                </a:moveTo>
                <a:lnTo>
                  <a:pt x="1023112" y="264515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3272028" y="4096511"/>
            <a:ext cx="803275" cy="199390"/>
          </a:xfrm>
          <a:custGeom>
            <a:avLst/>
            <a:gdLst/>
            <a:ahLst/>
            <a:cxnLst/>
            <a:rect l="l" t="t" r="r" b="b"/>
            <a:pathLst>
              <a:path w="803275" h="199389">
                <a:moveTo>
                  <a:pt x="0" y="0"/>
                </a:moveTo>
                <a:lnTo>
                  <a:pt x="803275" y="199288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0" y="5048384"/>
            <a:ext cx="23495" cy="13970"/>
          </a:xfrm>
          <a:custGeom>
            <a:avLst/>
            <a:gdLst/>
            <a:ahLst/>
            <a:cxnLst/>
            <a:rect l="l" t="t" r="r" b="b"/>
            <a:pathLst>
              <a:path w="23495" h="13970">
                <a:moveTo>
                  <a:pt x="0" y="0"/>
                </a:moveTo>
                <a:lnTo>
                  <a:pt x="23011" y="13508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4579782"/>
            <a:ext cx="388620" cy="332105"/>
          </a:xfrm>
          <a:custGeom>
            <a:avLst/>
            <a:gdLst/>
            <a:ahLst/>
            <a:cxnLst/>
            <a:rect l="l" t="t" r="r" b="b"/>
            <a:pathLst>
              <a:path w="388620" h="332104">
                <a:moveTo>
                  <a:pt x="0" y="0"/>
                </a:moveTo>
                <a:lnTo>
                  <a:pt x="388531" y="332082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22859" y="4135666"/>
            <a:ext cx="318135" cy="925194"/>
          </a:xfrm>
          <a:custGeom>
            <a:avLst/>
            <a:gdLst/>
            <a:ahLst/>
            <a:cxnLst/>
            <a:rect l="l" t="t" r="r" b="b"/>
            <a:pathLst>
              <a:path w="318135" h="925195">
                <a:moveTo>
                  <a:pt x="0" y="924934"/>
                </a:moveTo>
                <a:lnTo>
                  <a:pt x="314502" y="736561"/>
                </a:lnTo>
              </a:path>
              <a:path w="318135" h="925195">
                <a:moveTo>
                  <a:pt x="317715" y="752932"/>
                </a:moveTo>
                <a:lnTo>
                  <a:pt x="314845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2170429" y="3823334"/>
            <a:ext cx="237490" cy="994410"/>
          </a:xfrm>
          <a:custGeom>
            <a:avLst/>
            <a:gdLst/>
            <a:ahLst/>
            <a:cxnLst/>
            <a:rect l="l" t="t" r="r" b="b"/>
            <a:pathLst>
              <a:path w="237489" h="994410">
                <a:moveTo>
                  <a:pt x="0" y="994409"/>
                </a:moveTo>
                <a:lnTo>
                  <a:pt x="88645" y="0"/>
                </a:lnTo>
              </a:path>
              <a:path w="237489" h="994410">
                <a:moveTo>
                  <a:pt x="237489" y="447293"/>
                </a:moveTo>
                <a:lnTo>
                  <a:pt x="80137" y="507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3272028" y="4096511"/>
            <a:ext cx="802005" cy="374015"/>
          </a:xfrm>
          <a:custGeom>
            <a:avLst/>
            <a:gdLst/>
            <a:ahLst/>
            <a:cxnLst/>
            <a:rect l="l" t="t" r="r" b="b"/>
            <a:pathLst>
              <a:path w="802004" h="374014">
                <a:moveTo>
                  <a:pt x="324485" y="373735"/>
                </a:moveTo>
                <a:lnTo>
                  <a:pt x="0" y="0"/>
                </a:lnTo>
              </a:path>
              <a:path w="802004" h="374014">
                <a:moveTo>
                  <a:pt x="802005" y="198119"/>
                </a:moveTo>
                <a:lnTo>
                  <a:pt x="323088" y="372567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193291" y="4113276"/>
            <a:ext cx="1223010" cy="149225"/>
          </a:xfrm>
          <a:custGeom>
            <a:avLst/>
            <a:gdLst/>
            <a:ahLst/>
            <a:cxnLst/>
            <a:rect l="l" t="t" r="r" b="b"/>
            <a:pathLst>
              <a:path w="1223010" h="149225">
                <a:moveTo>
                  <a:pt x="0" y="0"/>
                </a:moveTo>
                <a:lnTo>
                  <a:pt x="1222629" y="149021"/>
                </a:lnTo>
              </a:path>
            </a:pathLst>
          </a:custGeom>
          <a:ln w="12699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2171700" y="4469891"/>
            <a:ext cx="1424940" cy="345440"/>
          </a:xfrm>
          <a:custGeom>
            <a:avLst/>
            <a:gdLst/>
            <a:ahLst/>
            <a:cxnLst/>
            <a:rect l="l" t="t" r="r" b="b"/>
            <a:pathLst>
              <a:path w="1424939" h="345439">
                <a:moveTo>
                  <a:pt x="0" y="345033"/>
                </a:moveTo>
                <a:lnTo>
                  <a:pt x="1424939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7327392" y="4102608"/>
            <a:ext cx="1210310" cy="196215"/>
          </a:xfrm>
          <a:custGeom>
            <a:avLst/>
            <a:gdLst/>
            <a:ahLst/>
            <a:cxnLst/>
            <a:rect l="l" t="t" r="r" b="b"/>
            <a:pathLst>
              <a:path w="1210309" h="196214">
                <a:moveTo>
                  <a:pt x="0" y="0"/>
                </a:moveTo>
                <a:lnTo>
                  <a:pt x="1209928" y="195732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2161032" y="4814315"/>
            <a:ext cx="361950" cy="329565"/>
          </a:xfrm>
          <a:custGeom>
            <a:avLst/>
            <a:gdLst/>
            <a:ahLst/>
            <a:cxnLst/>
            <a:rect l="l" t="t" r="r" b="b"/>
            <a:pathLst>
              <a:path w="361950" h="329564">
                <a:moveTo>
                  <a:pt x="361883" y="329183"/>
                </a:moveTo>
                <a:lnTo>
                  <a:pt x="0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338327" y="4814315"/>
            <a:ext cx="1823720" cy="58419"/>
          </a:xfrm>
          <a:custGeom>
            <a:avLst/>
            <a:gdLst/>
            <a:ahLst/>
            <a:cxnLst/>
            <a:rect l="l" t="t" r="r" b="b"/>
            <a:pathLst>
              <a:path w="1823720" h="58420">
                <a:moveTo>
                  <a:pt x="0" y="58166"/>
                </a:moveTo>
                <a:lnTo>
                  <a:pt x="1823465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940966" y="4814315"/>
            <a:ext cx="220345" cy="329565"/>
          </a:xfrm>
          <a:custGeom>
            <a:avLst/>
            <a:gdLst/>
            <a:ahLst/>
            <a:cxnLst/>
            <a:rect l="l" t="t" r="r" b="b"/>
            <a:pathLst>
              <a:path w="220344" h="329564">
                <a:moveTo>
                  <a:pt x="0" y="329184"/>
                </a:moveTo>
                <a:lnTo>
                  <a:pt x="220065" y="0"/>
                </a:lnTo>
              </a:path>
            </a:pathLst>
          </a:custGeom>
          <a:ln w="127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 noEditPoints="1"/>
          </p:cNvSpPr>
          <p:nvPr>
            <p:ph type="ctrTitle"/>
          </p:nvPr>
        </p:nvSpPr>
        <p:spPr>
          <a:xfrm>
            <a:off x="2941320" y="-37719"/>
            <a:ext cx="602869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77849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89989" cy="51434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2698"/>
            <a:ext cx="3000883" cy="5130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446561" y="4572"/>
            <a:ext cx="2695914" cy="513892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595871" y="4572"/>
            <a:ext cx="2546604" cy="243992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2346960"/>
            <a:ext cx="1961514" cy="2796540"/>
          </a:xfrm>
          <a:custGeom>
            <a:avLst/>
            <a:gdLst/>
            <a:ahLst/>
            <a:cxnLst/>
            <a:rect l="l" t="t" r="r" b="b"/>
            <a:pathLst>
              <a:path w="1961514" h="2796540">
                <a:moveTo>
                  <a:pt x="0" y="0"/>
                </a:moveTo>
                <a:lnTo>
                  <a:pt x="0" y="2796539"/>
                </a:lnTo>
                <a:lnTo>
                  <a:pt x="1846326" y="2796539"/>
                </a:lnTo>
                <a:lnTo>
                  <a:pt x="1864905" y="2738249"/>
                </a:lnTo>
                <a:lnTo>
                  <a:pt x="1875823" y="2701321"/>
                </a:lnTo>
                <a:lnTo>
                  <a:pt x="1887361" y="2659762"/>
                </a:lnTo>
                <a:lnTo>
                  <a:pt x="1899168" y="2613990"/>
                </a:lnTo>
                <a:lnTo>
                  <a:pt x="1910896" y="2564422"/>
                </a:lnTo>
                <a:lnTo>
                  <a:pt x="1922194" y="2511477"/>
                </a:lnTo>
                <a:lnTo>
                  <a:pt x="1932713" y="2455571"/>
                </a:lnTo>
                <a:lnTo>
                  <a:pt x="1942104" y="2397124"/>
                </a:lnTo>
                <a:lnTo>
                  <a:pt x="1950016" y="2336553"/>
                </a:lnTo>
                <a:lnTo>
                  <a:pt x="1956101" y="2274276"/>
                </a:lnTo>
                <a:lnTo>
                  <a:pt x="1960008" y="2210710"/>
                </a:lnTo>
                <a:lnTo>
                  <a:pt x="1961388" y="2146274"/>
                </a:lnTo>
                <a:lnTo>
                  <a:pt x="1960505" y="2096896"/>
                </a:lnTo>
                <a:lnTo>
                  <a:pt x="1957742" y="2047495"/>
                </a:lnTo>
                <a:lnTo>
                  <a:pt x="1952923" y="1998275"/>
                </a:lnTo>
                <a:lnTo>
                  <a:pt x="1945876" y="1949440"/>
                </a:lnTo>
                <a:lnTo>
                  <a:pt x="1936425" y="1901195"/>
                </a:lnTo>
                <a:lnTo>
                  <a:pt x="1924397" y="1853744"/>
                </a:lnTo>
                <a:lnTo>
                  <a:pt x="1909618" y="1807289"/>
                </a:lnTo>
                <a:lnTo>
                  <a:pt x="1891913" y="1762037"/>
                </a:lnTo>
                <a:lnTo>
                  <a:pt x="1871109" y="1718190"/>
                </a:lnTo>
                <a:lnTo>
                  <a:pt x="1847031" y="1675954"/>
                </a:lnTo>
                <a:lnTo>
                  <a:pt x="1819506" y="1635531"/>
                </a:lnTo>
                <a:lnTo>
                  <a:pt x="1788359" y="1597126"/>
                </a:lnTo>
                <a:lnTo>
                  <a:pt x="1753416" y="1560943"/>
                </a:lnTo>
                <a:lnTo>
                  <a:pt x="1714503" y="1527186"/>
                </a:lnTo>
                <a:lnTo>
                  <a:pt x="1671447" y="1496059"/>
                </a:lnTo>
                <a:lnTo>
                  <a:pt x="1625213" y="1467310"/>
                </a:lnTo>
                <a:lnTo>
                  <a:pt x="1580055" y="1443548"/>
                </a:lnTo>
                <a:lnTo>
                  <a:pt x="1535939" y="1424516"/>
                </a:lnTo>
                <a:lnTo>
                  <a:pt x="1492833" y="1409955"/>
                </a:lnTo>
                <a:lnTo>
                  <a:pt x="1450705" y="1399607"/>
                </a:lnTo>
                <a:lnTo>
                  <a:pt x="1409523" y="1393214"/>
                </a:lnTo>
                <a:lnTo>
                  <a:pt x="1369255" y="1390518"/>
                </a:lnTo>
                <a:lnTo>
                  <a:pt x="1329868" y="1391260"/>
                </a:lnTo>
                <a:lnTo>
                  <a:pt x="1291330" y="1395184"/>
                </a:lnTo>
                <a:lnTo>
                  <a:pt x="1253609" y="1402030"/>
                </a:lnTo>
                <a:lnTo>
                  <a:pt x="1216672" y="1411540"/>
                </a:lnTo>
                <a:lnTo>
                  <a:pt x="1145025" y="1437522"/>
                </a:lnTo>
                <a:lnTo>
                  <a:pt x="1110249" y="1453477"/>
                </a:lnTo>
                <a:lnTo>
                  <a:pt x="1076129" y="1471064"/>
                </a:lnTo>
                <a:lnTo>
                  <a:pt x="1042633" y="1490025"/>
                </a:lnTo>
                <a:lnTo>
                  <a:pt x="1009728" y="1510102"/>
                </a:lnTo>
                <a:lnTo>
                  <a:pt x="977382" y="1531037"/>
                </a:lnTo>
                <a:lnTo>
                  <a:pt x="945563" y="1552571"/>
                </a:lnTo>
                <a:lnTo>
                  <a:pt x="914239" y="1574446"/>
                </a:lnTo>
                <a:lnTo>
                  <a:pt x="822912" y="1639540"/>
                </a:lnTo>
                <a:lnTo>
                  <a:pt x="793245" y="1660200"/>
                </a:lnTo>
                <a:lnTo>
                  <a:pt x="734878" y="1698414"/>
                </a:lnTo>
                <a:lnTo>
                  <a:pt x="677587" y="1730767"/>
                </a:lnTo>
                <a:lnTo>
                  <a:pt x="621115" y="1755193"/>
                </a:lnTo>
                <a:lnTo>
                  <a:pt x="565204" y="1769628"/>
                </a:lnTo>
                <a:lnTo>
                  <a:pt x="537378" y="1772454"/>
                </a:lnTo>
                <a:lnTo>
                  <a:pt x="509596" y="1772007"/>
                </a:lnTo>
                <a:lnTo>
                  <a:pt x="435501" y="1753312"/>
                </a:lnTo>
                <a:lnTo>
                  <a:pt x="395809" y="1732159"/>
                </a:lnTo>
                <a:lnTo>
                  <a:pt x="362434" y="1705060"/>
                </a:lnTo>
                <a:lnTo>
                  <a:pt x="335060" y="1672504"/>
                </a:lnTo>
                <a:lnTo>
                  <a:pt x="313371" y="1634981"/>
                </a:lnTo>
                <a:lnTo>
                  <a:pt x="297051" y="1592981"/>
                </a:lnTo>
                <a:lnTo>
                  <a:pt x="285785" y="1546992"/>
                </a:lnTo>
                <a:lnTo>
                  <a:pt x="279258" y="1497503"/>
                </a:lnTo>
                <a:lnTo>
                  <a:pt x="277152" y="1445005"/>
                </a:lnTo>
                <a:lnTo>
                  <a:pt x="278539" y="1398478"/>
                </a:lnTo>
                <a:lnTo>
                  <a:pt x="282561" y="1350458"/>
                </a:lnTo>
                <a:lnTo>
                  <a:pt x="289011" y="1301228"/>
                </a:lnTo>
                <a:lnTo>
                  <a:pt x="297682" y="1251067"/>
                </a:lnTo>
                <a:lnTo>
                  <a:pt x="308367" y="1200257"/>
                </a:lnTo>
                <a:lnTo>
                  <a:pt x="320857" y="1149080"/>
                </a:lnTo>
                <a:lnTo>
                  <a:pt x="334947" y="1097814"/>
                </a:lnTo>
                <a:lnTo>
                  <a:pt x="350428" y="1046743"/>
                </a:lnTo>
                <a:lnTo>
                  <a:pt x="367093" y="996146"/>
                </a:lnTo>
                <a:lnTo>
                  <a:pt x="384736" y="946304"/>
                </a:lnTo>
                <a:lnTo>
                  <a:pt x="403148" y="897499"/>
                </a:lnTo>
                <a:lnTo>
                  <a:pt x="422122" y="850010"/>
                </a:lnTo>
                <a:lnTo>
                  <a:pt x="437750" y="807128"/>
                </a:lnTo>
                <a:lnTo>
                  <a:pt x="451586" y="762546"/>
                </a:lnTo>
                <a:lnTo>
                  <a:pt x="463408" y="716633"/>
                </a:lnTo>
                <a:lnTo>
                  <a:pt x="472991" y="669758"/>
                </a:lnTo>
                <a:lnTo>
                  <a:pt x="480114" y="622290"/>
                </a:lnTo>
                <a:lnTo>
                  <a:pt x="484551" y="574597"/>
                </a:lnTo>
                <a:lnTo>
                  <a:pt x="486079" y="527050"/>
                </a:lnTo>
                <a:lnTo>
                  <a:pt x="484803" y="482606"/>
                </a:lnTo>
                <a:lnTo>
                  <a:pt x="480921" y="438712"/>
                </a:lnTo>
                <a:lnTo>
                  <a:pt x="474354" y="395599"/>
                </a:lnTo>
                <a:lnTo>
                  <a:pt x="465024" y="353497"/>
                </a:lnTo>
                <a:lnTo>
                  <a:pt x="452852" y="312639"/>
                </a:lnTo>
                <a:lnTo>
                  <a:pt x="437757" y="273256"/>
                </a:lnTo>
                <a:lnTo>
                  <a:pt x="419663" y="235580"/>
                </a:lnTo>
                <a:lnTo>
                  <a:pt x="398489" y="199842"/>
                </a:lnTo>
                <a:lnTo>
                  <a:pt x="374156" y="166274"/>
                </a:lnTo>
                <a:lnTo>
                  <a:pt x="346586" y="135107"/>
                </a:lnTo>
                <a:lnTo>
                  <a:pt x="315699" y="106573"/>
                </a:lnTo>
                <a:lnTo>
                  <a:pt x="281418" y="80903"/>
                </a:lnTo>
                <a:lnTo>
                  <a:pt x="243661" y="58329"/>
                </a:lnTo>
                <a:lnTo>
                  <a:pt x="202352" y="39082"/>
                </a:lnTo>
                <a:lnTo>
                  <a:pt x="157410" y="23395"/>
                </a:lnTo>
                <a:lnTo>
                  <a:pt x="108756" y="11497"/>
                </a:lnTo>
                <a:lnTo>
                  <a:pt x="56312" y="3622"/>
                </a:lnTo>
                <a:lnTo>
                  <a:pt x="0" y="0"/>
                </a:lnTo>
                <a:close/>
              </a:path>
            </a:pathLst>
          </a:custGeom>
          <a:solidFill>
            <a:srgbClr val="5A56A3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0" y="123444"/>
            <a:ext cx="1317833" cy="502005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411078" y="4572"/>
            <a:ext cx="1731397" cy="310743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80594" y="195834"/>
            <a:ext cx="8784590" cy="4753610"/>
          </a:xfrm>
          <a:custGeom>
            <a:avLst/>
            <a:gdLst/>
            <a:ahLst/>
            <a:cxnLst/>
            <a:rect l="l" t="t" r="r" b="b"/>
            <a:pathLst>
              <a:path w="8784590" h="4753610">
                <a:moveTo>
                  <a:pt x="8784336" y="0"/>
                </a:moveTo>
                <a:lnTo>
                  <a:pt x="0" y="0"/>
                </a:lnTo>
                <a:lnTo>
                  <a:pt x="0" y="4753356"/>
                </a:lnTo>
                <a:lnTo>
                  <a:pt x="8784336" y="4753356"/>
                </a:lnTo>
                <a:lnTo>
                  <a:pt x="8784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80594" y="195834"/>
            <a:ext cx="8784590" cy="4753610"/>
          </a:xfrm>
          <a:custGeom>
            <a:avLst/>
            <a:gdLst/>
            <a:ahLst/>
            <a:cxnLst/>
            <a:rect l="l" t="t" r="r" b="b"/>
            <a:pathLst>
              <a:path w="8784590" h="4753610">
                <a:moveTo>
                  <a:pt x="0" y="4753356"/>
                </a:moveTo>
                <a:lnTo>
                  <a:pt x="8784336" y="4753356"/>
                </a:lnTo>
                <a:lnTo>
                  <a:pt x="8784336" y="0"/>
                </a:lnTo>
                <a:lnTo>
                  <a:pt x="0" y="0"/>
                </a:lnTo>
                <a:lnTo>
                  <a:pt x="0" y="475335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 noEditPoints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77849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lvl="0"/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EditPoints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77849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7" name="Holder 7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89989" cy="51434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2698"/>
            <a:ext cx="3000883" cy="5130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446561" y="4572"/>
            <a:ext cx="2695914" cy="513892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595871" y="4572"/>
            <a:ext cx="2546604" cy="243992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628842" y="739140"/>
            <a:ext cx="1830442" cy="183667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0" y="2346960"/>
            <a:ext cx="1961514" cy="2796540"/>
          </a:xfrm>
          <a:custGeom>
            <a:avLst/>
            <a:gdLst/>
            <a:ahLst/>
            <a:cxnLst/>
            <a:rect l="l" t="t" r="r" b="b"/>
            <a:pathLst>
              <a:path w="1961514" h="2796540">
                <a:moveTo>
                  <a:pt x="0" y="0"/>
                </a:moveTo>
                <a:lnTo>
                  <a:pt x="0" y="2796539"/>
                </a:lnTo>
                <a:lnTo>
                  <a:pt x="1846326" y="2796539"/>
                </a:lnTo>
                <a:lnTo>
                  <a:pt x="1864905" y="2738249"/>
                </a:lnTo>
                <a:lnTo>
                  <a:pt x="1875823" y="2701321"/>
                </a:lnTo>
                <a:lnTo>
                  <a:pt x="1887361" y="2659762"/>
                </a:lnTo>
                <a:lnTo>
                  <a:pt x="1899168" y="2613990"/>
                </a:lnTo>
                <a:lnTo>
                  <a:pt x="1910896" y="2564422"/>
                </a:lnTo>
                <a:lnTo>
                  <a:pt x="1922194" y="2511477"/>
                </a:lnTo>
                <a:lnTo>
                  <a:pt x="1932713" y="2455571"/>
                </a:lnTo>
                <a:lnTo>
                  <a:pt x="1942104" y="2397124"/>
                </a:lnTo>
                <a:lnTo>
                  <a:pt x="1950016" y="2336553"/>
                </a:lnTo>
                <a:lnTo>
                  <a:pt x="1956101" y="2274276"/>
                </a:lnTo>
                <a:lnTo>
                  <a:pt x="1960008" y="2210710"/>
                </a:lnTo>
                <a:lnTo>
                  <a:pt x="1961388" y="2146274"/>
                </a:lnTo>
                <a:lnTo>
                  <a:pt x="1960505" y="2096896"/>
                </a:lnTo>
                <a:lnTo>
                  <a:pt x="1957742" y="2047495"/>
                </a:lnTo>
                <a:lnTo>
                  <a:pt x="1952923" y="1998275"/>
                </a:lnTo>
                <a:lnTo>
                  <a:pt x="1945876" y="1949440"/>
                </a:lnTo>
                <a:lnTo>
                  <a:pt x="1936425" y="1901195"/>
                </a:lnTo>
                <a:lnTo>
                  <a:pt x="1924397" y="1853744"/>
                </a:lnTo>
                <a:lnTo>
                  <a:pt x="1909618" y="1807289"/>
                </a:lnTo>
                <a:lnTo>
                  <a:pt x="1891913" y="1762037"/>
                </a:lnTo>
                <a:lnTo>
                  <a:pt x="1871109" y="1718190"/>
                </a:lnTo>
                <a:lnTo>
                  <a:pt x="1847031" y="1675954"/>
                </a:lnTo>
                <a:lnTo>
                  <a:pt x="1819506" y="1635531"/>
                </a:lnTo>
                <a:lnTo>
                  <a:pt x="1788359" y="1597126"/>
                </a:lnTo>
                <a:lnTo>
                  <a:pt x="1753416" y="1560943"/>
                </a:lnTo>
                <a:lnTo>
                  <a:pt x="1714503" y="1527186"/>
                </a:lnTo>
                <a:lnTo>
                  <a:pt x="1671447" y="1496059"/>
                </a:lnTo>
                <a:lnTo>
                  <a:pt x="1625213" y="1467310"/>
                </a:lnTo>
                <a:lnTo>
                  <a:pt x="1580055" y="1443548"/>
                </a:lnTo>
                <a:lnTo>
                  <a:pt x="1535939" y="1424516"/>
                </a:lnTo>
                <a:lnTo>
                  <a:pt x="1492833" y="1409955"/>
                </a:lnTo>
                <a:lnTo>
                  <a:pt x="1450705" y="1399607"/>
                </a:lnTo>
                <a:lnTo>
                  <a:pt x="1409523" y="1393214"/>
                </a:lnTo>
                <a:lnTo>
                  <a:pt x="1369255" y="1390518"/>
                </a:lnTo>
                <a:lnTo>
                  <a:pt x="1329868" y="1391260"/>
                </a:lnTo>
                <a:lnTo>
                  <a:pt x="1291330" y="1395184"/>
                </a:lnTo>
                <a:lnTo>
                  <a:pt x="1253609" y="1402030"/>
                </a:lnTo>
                <a:lnTo>
                  <a:pt x="1216672" y="1411540"/>
                </a:lnTo>
                <a:lnTo>
                  <a:pt x="1145025" y="1437522"/>
                </a:lnTo>
                <a:lnTo>
                  <a:pt x="1110249" y="1453477"/>
                </a:lnTo>
                <a:lnTo>
                  <a:pt x="1076129" y="1471064"/>
                </a:lnTo>
                <a:lnTo>
                  <a:pt x="1042633" y="1490025"/>
                </a:lnTo>
                <a:lnTo>
                  <a:pt x="1009728" y="1510102"/>
                </a:lnTo>
                <a:lnTo>
                  <a:pt x="977382" y="1531037"/>
                </a:lnTo>
                <a:lnTo>
                  <a:pt x="945563" y="1552571"/>
                </a:lnTo>
                <a:lnTo>
                  <a:pt x="914239" y="1574446"/>
                </a:lnTo>
                <a:lnTo>
                  <a:pt x="822912" y="1639540"/>
                </a:lnTo>
                <a:lnTo>
                  <a:pt x="793245" y="1660200"/>
                </a:lnTo>
                <a:lnTo>
                  <a:pt x="734878" y="1698414"/>
                </a:lnTo>
                <a:lnTo>
                  <a:pt x="677587" y="1730767"/>
                </a:lnTo>
                <a:lnTo>
                  <a:pt x="621115" y="1755193"/>
                </a:lnTo>
                <a:lnTo>
                  <a:pt x="565204" y="1769628"/>
                </a:lnTo>
                <a:lnTo>
                  <a:pt x="537378" y="1772454"/>
                </a:lnTo>
                <a:lnTo>
                  <a:pt x="509596" y="1772007"/>
                </a:lnTo>
                <a:lnTo>
                  <a:pt x="435501" y="1753312"/>
                </a:lnTo>
                <a:lnTo>
                  <a:pt x="395809" y="1732159"/>
                </a:lnTo>
                <a:lnTo>
                  <a:pt x="362434" y="1705060"/>
                </a:lnTo>
                <a:lnTo>
                  <a:pt x="335060" y="1672504"/>
                </a:lnTo>
                <a:lnTo>
                  <a:pt x="313371" y="1634981"/>
                </a:lnTo>
                <a:lnTo>
                  <a:pt x="297051" y="1592981"/>
                </a:lnTo>
                <a:lnTo>
                  <a:pt x="285785" y="1546992"/>
                </a:lnTo>
                <a:lnTo>
                  <a:pt x="279258" y="1497503"/>
                </a:lnTo>
                <a:lnTo>
                  <a:pt x="277152" y="1445005"/>
                </a:lnTo>
                <a:lnTo>
                  <a:pt x="278539" y="1398478"/>
                </a:lnTo>
                <a:lnTo>
                  <a:pt x="282561" y="1350458"/>
                </a:lnTo>
                <a:lnTo>
                  <a:pt x="289011" y="1301228"/>
                </a:lnTo>
                <a:lnTo>
                  <a:pt x="297682" y="1251067"/>
                </a:lnTo>
                <a:lnTo>
                  <a:pt x="308367" y="1200257"/>
                </a:lnTo>
                <a:lnTo>
                  <a:pt x="320857" y="1149080"/>
                </a:lnTo>
                <a:lnTo>
                  <a:pt x="334947" y="1097814"/>
                </a:lnTo>
                <a:lnTo>
                  <a:pt x="350428" y="1046743"/>
                </a:lnTo>
                <a:lnTo>
                  <a:pt x="367093" y="996146"/>
                </a:lnTo>
                <a:lnTo>
                  <a:pt x="384736" y="946304"/>
                </a:lnTo>
                <a:lnTo>
                  <a:pt x="403148" y="897499"/>
                </a:lnTo>
                <a:lnTo>
                  <a:pt x="422122" y="850010"/>
                </a:lnTo>
                <a:lnTo>
                  <a:pt x="437750" y="807128"/>
                </a:lnTo>
                <a:lnTo>
                  <a:pt x="451586" y="762546"/>
                </a:lnTo>
                <a:lnTo>
                  <a:pt x="463408" y="716633"/>
                </a:lnTo>
                <a:lnTo>
                  <a:pt x="472991" y="669758"/>
                </a:lnTo>
                <a:lnTo>
                  <a:pt x="480114" y="622290"/>
                </a:lnTo>
                <a:lnTo>
                  <a:pt x="484551" y="574597"/>
                </a:lnTo>
                <a:lnTo>
                  <a:pt x="486079" y="527050"/>
                </a:lnTo>
                <a:lnTo>
                  <a:pt x="484803" y="482606"/>
                </a:lnTo>
                <a:lnTo>
                  <a:pt x="480921" y="438712"/>
                </a:lnTo>
                <a:lnTo>
                  <a:pt x="474354" y="395599"/>
                </a:lnTo>
                <a:lnTo>
                  <a:pt x="465024" y="353497"/>
                </a:lnTo>
                <a:lnTo>
                  <a:pt x="452852" y="312639"/>
                </a:lnTo>
                <a:lnTo>
                  <a:pt x="437757" y="273256"/>
                </a:lnTo>
                <a:lnTo>
                  <a:pt x="419663" y="235580"/>
                </a:lnTo>
                <a:lnTo>
                  <a:pt x="398489" y="199842"/>
                </a:lnTo>
                <a:lnTo>
                  <a:pt x="374156" y="166274"/>
                </a:lnTo>
                <a:lnTo>
                  <a:pt x="346586" y="135107"/>
                </a:lnTo>
                <a:lnTo>
                  <a:pt x="315699" y="106573"/>
                </a:lnTo>
                <a:lnTo>
                  <a:pt x="281418" y="80903"/>
                </a:lnTo>
                <a:lnTo>
                  <a:pt x="243661" y="58329"/>
                </a:lnTo>
                <a:lnTo>
                  <a:pt x="202352" y="39082"/>
                </a:lnTo>
                <a:lnTo>
                  <a:pt x="157410" y="23395"/>
                </a:lnTo>
                <a:lnTo>
                  <a:pt x="108756" y="11497"/>
                </a:lnTo>
                <a:lnTo>
                  <a:pt x="56312" y="3622"/>
                </a:lnTo>
                <a:lnTo>
                  <a:pt x="0" y="0"/>
                </a:lnTo>
                <a:close/>
              </a:path>
            </a:pathLst>
          </a:custGeom>
          <a:solidFill>
            <a:srgbClr val="5A56A3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 noEditPoints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77849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0"/>
            <a:ext cx="4389989" cy="51434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12698"/>
            <a:ext cx="3000883" cy="5130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6446561" y="4572"/>
            <a:ext cx="2695914" cy="513892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6595871" y="4572"/>
            <a:ext cx="2546604" cy="243992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2346960"/>
            <a:ext cx="1961514" cy="2796540"/>
          </a:xfrm>
          <a:custGeom>
            <a:avLst/>
            <a:gdLst/>
            <a:ahLst/>
            <a:cxnLst/>
            <a:rect l="l" t="t" r="r" b="b"/>
            <a:pathLst>
              <a:path w="1961514" h="2796540">
                <a:moveTo>
                  <a:pt x="0" y="0"/>
                </a:moveTo>
                <a:lnTo>
                  <a:pt x="0" y="2796539"/>
                </a:lnTo>
                <a:lnTo>
                  <a:pt x="1846326" y="2796539"/>
                </a:lnTo>
                <a:lnTo>
                  <a:pt x="1864905" y="2738249"/>
                </a:lnTo>
                <a:lnTo>
                  <a:pt x="1875823" y="2701321"/>
                </a:lnTo>
                <a:lnTo>
                  <a:pt x="1887361" y="2659762"/>
                </a:lnTo>
                <a:lnTo>
                  <a:pt x="1899168" y="2613990"/>
                </a:lnTo>
                <a:lnTo>
                  <a:pt x="1910896" y="2564422"/>
                </a:lnTo>
                <a:lnTo>
                  <a:pt x="1922194" y="2511477"/>
                </a:lnTo>
                <a:lnTo>
                  <a:pt x="1932713" y="2455571"/>
                </a:lnTo>
                <a:lnTo>
                  <a:pt x="1942104" y="2397124"/>
                </a:lnTo>
                <a:lnTo>
                  <a:pt x="1950016" y="2336553"/>
                </a:lnTo>
                <a:lnTo>
                  <a:pt x="1956101" y="2274276"/>
                </a:lnTo>
                <a:lnTo>
                  <a:pt x="1960008" y="2210710"/>
                </a:lnTo>
                <a:lnTo>
                  <a:pt x="1961388" y="2146274"/>
                </a:lnTo>
                <a:lnTo>
                  <a:pt x="1960505" y="2096896"/>
                </a:lnTo>
                <a:lnTo>
                  <a:pt x="1957742" y="2047495"/>
                </a:lnTo>
                <a:lnTo>
                  <a:pt x="1952923" y="1998275"/>
                </a:lnTo>
                <a:lnTo>
                  <a:pt x="1945876" y="1949440"/>
                </a:lnTo>
                <a:lnTo>
                  <a:pt x="1936425" y="1901195"/>
                </a:lnTo>
                <a:lnTo>
                  <a:pt x="1924397" y="1853744"/>
                </a:lnTo>
                <a:lnTo>
                  <a:pt x="1909618" y="1807289"/>
                </a:lnTo>
                <a:lnTo>
                  <a:pt x="1891913" y="1762037"/>
                </a:lnTo>
                <a:lnTo>
                  <a:pt x="1871109" y="1718190"/>
                </a:lnTo>
                <a:lnTo>
                  <a:pt x="1847031" y="1675954"/>
                </a:lnTo>
                <a:lnTo>
                  <a:pt x="1819506" y="1635531"/>
                </a:lnTo>
                <a:lnTo>
                  <a:pt x="1788359" y="1597126"/>
                </a:lnTo>
                <a:lnTo>
                  <a:pt x="1753416" y="1560943"/>
                </a:lnTo>
                <a:lnTo>
                  <a:pt x="1714503" y="1527186"/>
                </a:lnTo>
                <a:lnTo>
                  <a:pt x="1671447" y="1496059"/>
                </a:lnTo>
                <a:lnTo>
                  <a:pt x="1625213" y="1467310"/>
                </a:lnTo>
                <a:lnTo>
                  <a:pt x="1580055" y="1443548"/>
                </a:lnTo>
                <a:lnTo>
                  <a:pt x="1535939" y="1424516"/>
                </a:lnTo>
                <a:lnTo>
                  <a:pt x="1492833" y="1409955"/>
                </a:lnTo>
                <a:lnTo>
                  <a:pt x="1450705" y="1399607"/>
                </a:lnTo>
                <a:lnTo>
                  <a:pt x="1409523" y="1393214"/>
                </a:lnTo>
                <a:lnTo>
                  <a:pt x="1369255" y="1390518"/>
                </a:lnTo>
                <a:lnTo>
                  <a:pt x="1329868" y="1391260"/>
                </a:lnTo>
                <a:lnTo>
                  <a:pt x="1291330" y="1395184"/>
                </a:lnTo>
                <a:lnTo>
                  <a:pt x="1253609" y="1402030"/>
                </a:lnTo>
                <a:lnTo>
                  <a:pt x="1216672" y="1411540"/>
                </a:lnTo>
                <a:lnTo>
                  <a:pt x="1145025" y="1437522"/>
                </a:lnTo>
                <a:lnTo>
                  <a:pt x="1110249" y="1453477"/>
                </a:lnTo>
                <a:lnTo>
                  <a:pt x="1076129" y="1471064"/>
                </a:lnTo>
                <a:lnTo>
                  <a:pt x="1042633" y="1490025"/>
                </a:lnTo>
                <a:lnTo>
                  <a:pt x="1009728" y="1510102"/>
                </a:lnTo>
                <a:lnTo>
                  <a:pt x="977382" y="1531037"/>
                </a:lnTo>
                <a:lnTo>
                  <a:pt x="945563" y="1552571"/>
                </a:lnTo>
                <a:lnTo>
                  <a:pt x="914239" y="1574446"/>
                </a:lnTo>
                <a:lnTo>
                  <a:pt x="822912" y="1639540"/>
                </a:lnTo>
                <a:lnTo>
                  <a:pt x="793245" y="1660200"/>
                </a:lnTo>
                <a:lnTo>
                  <a:pt x="734878" y="1698414"/>
                </a:lnTo>
                <a:lnTo>
                  <a:pt x="677587" y="1730767"/>
                </a:lnTo>
                <a:lnTo>
                  <a:pt x="621115" y="1755193"/>
                </a:lnTo>
                <a:lnTo>
                  <a:pt x="565204" y="1769628"/>
                </a:lnTo>
                <a:lnTo>
                  <a:pt x="537378" y="1772454"/>
                </a:lnTo>
                <a:lnTo>
                  <a:pt x="509596" y="1772007"/>
                </a:lnTo>
                <a:lnTo>
                  <a:pt x="435501" y="1753312"/>
                </a:lnTo>
                <a:lnTo>
                  <a:pt x="395809" y="1732159"/>
                </a:lnTo>
                <a:lnTo>
                  <a:pt x="362434" y="1705060"/>
                </a:lnTo>
                <a:lnTo>
                  <a:pt x="335060" y="1672504"/>
                </a:lnTo>
                <a:lnTo>
                  <a:pt x="313371" y="1634981"/>
                </a:lnTo>
                <a:lnTo>
                  <a:pt x="297051" y="1592981"/>
                </a:lnTo>
                <a:lnTo>
                  <a:pt x="285785" y="1546992"/>
                </a:lnTo>
                <a:lnTo>
                  <a:pt x="279258" y="1497503"/>
                </a:lnTo>
                <a:lnTo>
                  <a:pt x="277152" y="1445005"/>
                </a:lnTo>
                <a:lnTo>
                  <a:pt x="278539" y="1398478"/>
                </a:lnTo>
                <a:lnTo>
                  <a:pt x="282561" y="1350458"/>
                </a:lnTo>
                <a:lnTo>
                  <a:pt x="289011" y="1301228"/>
                </a:lnTo>
                <a:lnTo>
                  <a:pt x="297682" y="1251067"/>
                </a:lnTo>
                <a:lnTo>
                  <a:pt x="308367" y="1200257"/>
                </a:lnTo>
                <a:lnTo>
                  <a:pt x="320857" y="1149080"/>
                </a:lnTo>
                <a:lnTo>
                  <a:pt x="334947" y="1097814"/>
                </a:lnTo>
                <a:lnTo>
                  <a:pt x="350428" y="1046743"/>
                </a:lnTo>
                <a:lnTo>
                  <a:pt x="367093" y="996146"/>
                </a:lnTo>
                <a:lnTo>
                  <a:pt x="384736" y="946304"/>
                </a:lnTo>
                <a:lnTo>
                  <a:pt x="403148" y="897499"/>
                </a:lnTo>
                <a:lnTo>
                  <a:pt x="422122" y="850010"/>
                </a:lnTo>
                <a:lnTo>
                  <a:pt x="437750" y="807128"/>
                </a:lnTo>
                <a:lnTo>
                  <a:pt x="451586" y="762546"/>
                </a:lnTo>
                <a:lnTo>
                  <a:pt x="463408" y="716633"/>
                </a:lnTo>
                <a:lnTo>
                  <a:pt x="472991" y="669758"/>
                </a:lnTo>
                <a:lnTo>
                  <a:pt x="480114" y="622290"/>
                </a:lnTo>
                <a:lnTo>
                  <a:pt x="484551" y="574597"/>
                </a:lnTo>
                <a:lnTo>
                  <a:pt x="486079" y="527050"/>
                </a:lnTo>
                <a:lnTo>
                  <a:pt x="484803" y="482606"/>
                </a:lnTo>
                <a:lnTo>
                  <a:pt x="480921" y="438712"/>
                </a:lnTo>
                <a:lnTo>
                  <a:pt x="474354" y="395599"/>
                </a:lnTo>
                <a:lnTo>
                  <a:pt x="465024" y="353497"/>
                </a:lnTo>
                <a:lnTo>
                  <a:pt x="452852" y="312639"/>
                </a:lnTo>
                <a:lnTo>
                  <a:pt x="437757" y="273256"/>
                </a:lnTo>
                <a:lnTo>
                  <a:pt x="419663" y="235580"/>
                </a:lnTo>
                <a:lnTo>
                  <a:pt x="398489" y="199842"/>
                </a:lnTo>
                <a:lnTo>
                  <a:pt x="374156" y="166274"/>
                </a:lnTo>
                <a:lnTo>
                  <a:pt x="346586" y="135107"/>
                </a:lnTo>
                <a:lnTo>
                  <a:pt x="315699" y="106573"/>
                </a:lnTo>
                <a:lnTo>
                  <a:pt x="281418" y="80903"/>
                </a:lnTo>
                <a:lnTo>
                  <a:pt x="243661" y="58329"/>
                </a:lnTo>
                <a:lnTo>
                  <a:pt x="202352" y="39082"/>
                </a:lnTo>
                <a:lnTo>
                  <a:pt x="157410" y="23395"/>
                </a:lnTo>
                <a:lnTo>
                  <a:pt x="108756" y="11497"/>
                </a:lnTo>
                <a:lnTo>
                  <a:pt x="56312" y="3622"/>
                </a:lnTo>
                <a:lnTo>
                  <a:pt x="0" y="0"/>
                </a:lnTo>
                <a:close/>
              </a:path>
            </a:pathLst>
          </a:custGeom>
          <a:solidFill>
            <a:srgbClr val="5A56A3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0" y="123444"/>
            <a:ext cx="1317833" cy="502005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8"/>
          <a:srcRect/>
          <a:stretch>
            <a:fillRect/>
          </a:stretch>
        </p:blipFill>
        <p:spPr>
          <a:xfrm>
            <a:off x="7411078" y="4572"/>
            <a:ext cx="1731397" cy="3107435"/>
          </a:xfrm>
          <a:prstGeom prst="rect">
            <a:avLst/>
          </a:prstGeom>
        </p:spPr>
      </p:pic>
      <p:sp>
        <p:nvSpPr>
          <p:cNvPr id="2" name="Holder 2"/>
          <p:cNvSpPr>
            <a:spLocks noGrp="1" noEditPoints="1"/>
          </p:cNvSpPr>
          <p:nvPr>
            <p:ph type="title"/>
          </p:nvPr>
        </p:nvSpPr>
        <p:spPr>
          <a:xfrm>
            <a:off x="3016249" y="-45338"/>
            <a:ext cx="311150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778494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body" idx="1"/>
          </p:nvPr>
        </p:nvSpPr>
        <p:spPr>
          <a:xfrm>
            <a:off x="349402" y="1121156"/>
            <a:ext cx="8445195" cy="3380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lvl="0"/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 noEditPoints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nppm.poipkro.ru/wp-content/uploads/2023/07/&#1063;&#1077;&#1088;&#1085;&#1091;&#1096;&#1077;&#1074;&#1080;&#1095;_&#1053;_&#1042;_&#1052;&#1045;&#1058;&#1054;&#1044;&#1048;&#1063;&#1045;&#1057;&#1050;&#1048;&#1045;_&#1056;&#1045;&#1050;&#1054;&#1052;&#1045;&#1053;&#1044;&#1040;&#1062;&#1048;&#1048;.pdf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dopoipkro.pskovedu.ru/mod/bigbluebuttonbn/view.php?id=3051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hyperlink" Target="https://login.consultant.ru/link/?req=doc&amp;demo=2&amp;base=LAW&amp;n=454139&amp;date=17.08.2023&amp;dst=714&amp;field=13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s://login.consultant.ru/link/?req=doc&amp;demo=2&amp;base=LAW&amp;n=454139&amp;date=17.08.2023&amp;dst=756&amp;field=134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login.consultant.ru/link/?req=doc&amp;demo=2&amp;base=LAW&amp;n=454694&amp;date=17.08.2023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login.consultant.ru/link/?req=doc&amp;demo=2&amp;base=LAW&amp;n=448766&amp;date=17.08.2023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orlyatarussia.ru/library/29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orlyatarussia.ru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orlyatarussia.ru/library/29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orlyatarussia.ru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hyperlink" Target="http://vcht.center/metodcenter/shkolnye-teatry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hyperlink" Target="https://myschool.guppros.r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hyperlink" Target="https://login.consultant.ru/link/?req=doc&amp;demo=2&amp;base=LAW&amp;n=433673&amp;date=17.08.202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trends.rbc.ru/trends/education/5e90743f9a7947ca3bbb652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b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b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b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b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mp"/><Relationship Id="rId7" Type="http://schemas.openxmlformats.org/officeDocument/2006/relationships/image" Target="../media/image33.b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bmp"/><Relationship Id="rId5" Type="http://schemas.openxmlformats.org/officeDocument/2006/relationships/image" Target="../media/image31.bmp"/><Relationship Id="rId4" Type="http://schemas.openxmlformats.org/officeDocument/2006/relationships/image" Target="../media/image30.b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ПО ИПКРО\ПОИПКРО 2022-2023\КОНФЕРЕНЦИЯ декабрь 2022\Конференция 2022\Изображение WhatsApp 2022-12-08 в 09.22.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7719"/>
            <a:ext cx="9144000" cy="3771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2715766"/>
            <a:ext cx="8136904" cy="83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«</a:t>
            </a:r>
            <a:r>
              <a:rPr sz="2400" b="1" i="0" u="none" strike="noStrike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Переход на обновленный ФГОС НОО и ФООП НОО </a:t>
            </a:r>
            <a:endParaRPr lang="ru-RU" sz="2400" b="1" i="0" u="none" strike="noStrike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sz="2400" b="1" i="0" u="none" strike="noStrike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 Псковской области в 2023-2024 учебном году»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6943" y="4171950"/>
            <a:ext cx="4490645" cy="70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Чернушевич Надежда Валентиновна</a:t>
            </a:r>
            <a:r>
              <a:rPr lang="ru-RU" dirty="0" smtClean="0"/>
              <a:t>,</a:t>
            </a:r>
          </a:p>
          <a:p>
            <a:pPr algn="r"/>
            <a:r>
              <a:rPr lang="ru-RU" dirty="0" smtClean="0"/>
              <a:t>доцент кафедры дошкольного и начального образования, </a:t>
            </a:r>
          </a:p>
          <a:p>
            <a:pPr algn="r"/>
            <a:r>
              <a:rPr lang="ru-RU" dirty="0" smtClean="0"/>
              <a:t>Заслуженный учитель РФ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999" y="4171950"/>
            <a:ext cx="2217621" cy="641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smtClean="0"/>
              <a:t>24 августа</a:t>
            </a:r>
            <a:r>
              <a:rPr lang="ru-RU" sz="1800" dirty="0" smtClean="0"/>
              <a:t>  2023 года</a:t>
            </a:r>
          </a:p>
          <a:p>
            <a:pPr algn="ctr"/>
            <a:r>
              <a:rPr lang="ru-RU" sz="1800" dirty="0" smtClean="0"/>
              <a:t>г. Псков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6512" y="51470"/>
            <a:ext cx="9142475" cy="5143500"/>
            <a:chOff x="0" y="0"/>
            <a:chExt cx="914273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987824" y="339502"/>
            <a:ext cx="2842260" cy="5541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>Целевой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. поле 10"/>
          <p:cNvSpPr txBox="1"/>
          <p:nvPr/>
        </p:nvSpPr>
        <p:spPr>
          <a:xfrm>
            <a:off x="179512" y="987574"/>
            <a:ext cx="8640960" cy="283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/>
              <a:t>1.Внешняя оценка теперь включает независимую оценку качества подготовки обучающихся и итоговую аттестацию.</a:t>
            </a:r>
          </a:p>
          <a:p>
            <a:endParaRPr lang="ru-RU" sz="1800"/>
          </a:p>
          <a:p>
            <a:r>
              <a:rPr lang="ru-RU" sz="1800"/>
              <a:t>2.Удалили фразу о том, что для оценки предметных результатов освоения ООП НОО используются критерии: знание и понимание, применение, функциональность.</a:t>
            </a:r>
          </a:p>
          <a:p>
            <a:endParaRPr lang="ru-RU" sz="1800"/>
          </a:p>
          <a:p>
            <a:r>
              <a:rPr lang="ru-RU" sz="1800"/>
              <a:t>3.Минпросвещения удалило те процедуры, на которые школа не может повлиять, например мониторинговые исследования муниципального, регионального и федерального уровней.</a:t>
            </a:r>
          </a:p>
          <a:p>
            <a:endParaRPr lang="ru-RU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496" y="51470"/>
            <a:ext cx="9142475" cy="5143500"/>
            <a:chOff x="0" y="0"/>
            <a:chExt cx="914273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629181" y="483518"/>
            <a:ext cx="3960440" cy="493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Содержательный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object 2"/>
          <p:cNvGrpSpPr/>
          <p:nvPr/>
        </p:nvGrpSpPr>
        <p:grpSpPr>
          <a:xfrm>
            <a:off x="35496" y="138943"/>
            <a:ext cx="9070467" cy="4968552"/>
            <a:chOff x="0" y="0"/>
            <a:chExt cx="9142730" cy="5143500"/>
          </a:xfrm>
        </p:grpSpPr>
        <p:pic>
          <p:nvPicPr>
            <p:cNvPr id="12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13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15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17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8" name="Текст. поле 17"/>
          <p:cNvSpPr txBox="1"/>
          <p:nvPr/>
        </p:nvSpPr>
        <p:spPr>
          <a:xfrm>
            <a:off x="467544" y="1131590"/>
            <a:ext cx="8391208" cy="228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/>
              <a:t>1. В содержательном разделе добавили федеральные рабочие программы:</a:t>
            </a:r>
          </a:p>
          <a:p>
            <a:r>
              <a:rPr lang="ru-RU" sz="1800"/>
              <a:t>-по иностранным языкам – английскому, немецкому, французскому ....;</a:t>
            </a:r>
          </a:p>
          <a:p>
            <a:r>
              <a:rPr lang="ru-RU" sz="1800"/>
              <a:t>-математике;</a:t>
            </a:r>
          </a:p>
          <a:p>
            <a:r>
              <a:rPr lang="ru-RU" sz="1800"/>
              <a:t>-ОРКСЭ;</a:t>
            </a:r>
          </a:p>
          <a:p>
            <a:r>
              <a:rPr lang="ru-RU" sz="1800"/>
              <a:t>-изобразительному искусству;</a:t>
            </a:r>
          </a:p>
          <a:p>
            <a:r>
              <a:rPr lang="ru-RU" sz="1800"/>
              <a:t>-музыке;</a:t>
            </a:r>
          </a:p>
          <a:p>
            <a:r>
              <a:rPr lang="ru-RU" sz="1800"/>
              <a:t>-технологии;</a:t>
            </a:r>
          </a:p>
          <a:p>
            <a:r>
              <a:rPr lang="ru-RU" sz="1800"/>
              <a:t>-физкультуре.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496" y="51470"/>
            <a:ext cx="9142475" cy="5143500"/>
            <a:chOff x="0" y="0"/>
            <a:chExt cx="914273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629181" y="483518"/>
            <a:ext cx="3960440" cy="493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Организационный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object 2"/>
          <p:cNvGrpSpPr/>
          <p:nvPr/>
        </p:nvGrpSpPr>
        <p:grpSpPr>
          <a:xfrm>
            <a:off x="73025" y="138943"/>
            <a:ext cx="9070467" cy="4968552"/>
            <a:chOff x="0" y="0"/>
            <a:chExt cx="9142730" cy="5143500"/>
          </a:xfrm>
        </p:grpSpPr>
        <p:pic>
          <p:nvPicPr>
            <p:cNvPr id="12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13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15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17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8" name="Текст. поле 17"/>
          <p:cNvSpPr txBox="1"/>
          <p:nvPr/>
        </p:nvSpPr>
        <p:spPr>
          <a:xfrm>
            <a:off x="467544" y="1131590"/>
            <a:ext cx="8391208" cy="3110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/>
              <a:t>1. В федеральном учебном плане фразу </a:t>
            </a:r>
            <a:r>
              <a:rPr lang="ru-RU" sz="1800" b="1"/>
              <a:t>о 30-дневной общей продолжительности </a:t>
            </a:r>
            <a:r>
              <a:rPr lang="ru-RU" sz="1800"/>
              <a:t>каникул заменили на характеристику учебных периодов. </a:t>
            </a:r>
            <a:r>
              <a:rPr lang="ru-RU" sz="1800" u="sng"/>
              <a:t>Их продолжительность составляет в первом полугодии не более 8 учебных недель, во втором – не более 10 недель</a:t>
            </a:r>
            <a:r>
              <a:rPr lang="ru-RU" sz="1800"/>
              <a:t>. Наиболее рациональным графиком является равномерное чередование периодов учебного времени и каникул. </a:t>
            </a:r>
            <a:r>
              <a:rPr lang="ru-RU" sz="1800" u="sng"/>
              <a:t>Продолжительность каникул должна составлять не менее 7 календарных дней.</a:t>
            </a:r>
          </a:p>
          <a:p>
            <a:r>
              <a:rPr lang="ru-RU" sz="1800" u="sng"/>
              <a:t>2. </a:t>
            </a:r>
            <a:r>
              <a:rPr lang="ru-RU" sz="1800" u="none"/>
              <a:t>В федеральном календарном учебном графике установили, что </a:t>
            </a:r>
            <a:r>
              <a:rPr lang="ru-RU" sz="1800" b="1" u="none"/>
              <a:t>учебный год</a:t>
            </a:r>
            <a:r>
              <a:rPr lang="ru-RU" sz="1800" u="none"/>
              <a:t> в образовательной организации</a:t>
            </a:r>
            <a:r>
              <a:rPr lang="ru-RU" sz="1800" b="1" u="none"/>
              <a:t> заканчивается 26 мая</a:t>
            </a:r>
            <a:r>
              <a:rPr lang="ru-RU" sz="1800" u="none"/>
              <a:t>, а не 20 мая, как было в предыдущей версии ФОП НОО. </a:t>
            </a:r>
          </a:p>
          <a:p>
            <a:r>
              <a:rPr lang="ru-RU" sz="1800" u="none"/>
              <a:t>   Добавили, что </a:t>
            </a:r>
            <a:r>
              <a:rPr lang="ru-RU" sz="1800" b="1" u="none"/>
              <a:t>третья четверть длится 11 учебных недель для 2–4-х классов и 10 – для 1-х классо</a:t>
            </a:r>
            <a:r>
              <a:rPr lang="ru-RU" sz="1800" u="none"/>
              <a:t>в. </a:t>
            </a:r>
            <a:r>
              <a:rPr lang="ru-RU" sz="1800" b="1" u="none"/>
              <a:t>Четвертая четверть – 7 учебных недель (для 1–4-х классов)</a:t>
            </a:r>
            <a:r>
              <a:rPr lang="ru-RU" sz="1800" u="none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496" y="51470"/>
            <a:ext cx="9142475" cy="5143500"/>
            <a:chOff x="0" y="0"/>
            <a:chExt cx="914273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629181" y="483518"/>
            <a:ext cx="3960440" cy="493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Организационный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object 2"/>
          <p:cNvGrpSpPr/>
          <p:nvPr/>
        </p:nvGrpSpPr>
        <p:grpSpPr>
          <a:xfrm>
            <a:off x="35496" y="138943"/>
            <a:ext cx="9070467" cy="4968552"/>
            <a:chOff x="0" y="0"/>
            <a:chExt cx="9142730" cy="5143500"/>
          </a:xfrm>
        </p:grpSpPr>
        <p:pic>
          <p:nvPicPr>
            <p:cNvPr id="12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13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15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17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8" name="Текст. поле 17"/>
          <p:cNvSpPr txBox="1"/>
          <p:nvPr/>
        </p:nvSpPr>
        <p:spPr>
          <a:xfrm>
            <a:off x="467544" y="1131590"/>
            <a:ext cx="8391208" cy="2561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/>
              <a:t>3. Дописали </a:t>
            </a:r>
            <a:r>
              <a:rPr lang="ru-RU" sz="1800" b="1"/>
              <a:t>пояснение к триместровому планированию учебных периодов</a:t>
            </a:r>
            <a:r>
              <a:rPr lang="ru-RU" sz="1800"/>
              <a:t>. Наиболее рациональным графиком является равномерное чередование периодов учебы и каникул в течение учебного года – 5–6 недель учебных периодов чередуются с недельными каникулами.</a:t>
            </a:r>
          </a:p>
          <a:p>
            <a:endParaRPr lang="ru-RU" sz="1800"/>
          </a:p>
          <a:p>
            <a:r>
              <a:rPr lang="ru-RU" sz="1800"/>
              <a:t>4. </a:t>
            </a:r>
            <a:r>
              <a:rPr lang="ru-RU" sz="1800" b="1"/>
              <a:t>В федеральный календарный план воспитательной работы</a:t>
            </a:r>
            <a:r>
              <a:rPr lang="ru-RU" sz="1800"/>
              <a:t> </a:t>
            </a:r>
          </a:p>
          <a:p>
            <a:r>
              <a:rPr lang="ru-RU" sz="1800"/>
              <a:t>  Дописали дату 10 сентября: Международный день памяти жертв фашизма. </a:t>
            </a:r>
          </a:p>
          <a:p>
            <a:r>
              <a:rPr lang="ru-RU" sz="1800"/>
              <a:t>  Скорректировали название памятной даты 27 января: День полного освобождения Ленинграда от фашистской блокады.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/>
          <p:cNvGrpSpPr/>
          <p:nvPr/>
        </p:nvGrpSpPr>
        <p:grpSpPr>
          <a:xfrm>
            <a:off x="35496" y="138943"/>
            <a:ext cx="9070467" cy="4968552"/>
            <a:chOff x="0" y="0"/>
            <a:chExt cx="9142730" cy="5143500"/>
          </a:xfrm>
        </p:grpSpPr>
        <p:pic>
          <p:nvPicPr>
            <p:cNvPr id="12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13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15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17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grpSp>
        <p:nvGrpSpPr>
          <p:cNvPr id="2" name="object 2"/>
          <p:cNvGrpSpPr/>
          <p:nvPr/>
        </p:nvGrpSpPr>
        <p:grpSpPr>
          <a:xfrm>
            <a:off x="35496" y="51470"/>
            <a:ext cx="9142475" cy="5143500"/>
            <a:chOff x="0" y="0"/>
            <a:chExt cx="914273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871243" y="483518"/>
            <a:ext cx="5401997" cy="493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Полезная информация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467544" y="1131590"/>
            <a:ext cx="8391208" cy="182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/>
              <a:t>1.Видеозапись вебинара</a:t>
            </a:r>
            <a:r>
              <a:rPr lang="ru-RU" sz="140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«Актуальные вопросы введения ФГОС и ФООП в начальной школе»  </a:t>
            </a:r>
            <a:r>
              <a:rPr lang="ru-RU" sz="1600" b="1" dirty="0" smtClean="0">
                <a:solidFill>
                  <a:schemeClr val="tx1"/>
                </a:solidFill>
                <a:hlinkClick r:id="rId7"/>
              </a:rPr>
              <a:t>https://dopoipkro.pskovedu.ru/mod/bigbluebuttonbn/view.php?id=30511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2. Методические рекомендации по реализации ООП НОО  в условиях перехода на обучение  по  обновлённым требованиям  ФГОС НОО и ФОП НОО   </a:t>
            </a:r>
            <a:r>
              <a:rPr lang="ru-RU" sz="1600" b="1" dirty="0" smtClean="0">
                <a:solidFill>
                  <a:schemeClr val="tx1"/>
                </a:solidFill>
                <a:hlinkClick r:id="rId8"/>
              </a:rPr>
              <a:t>http://cnppm.poipkro.ru/wp-content/uploads/2023/07/Чернушевич_Н_В_МЕТОДИЧЕСКИЕ_РЕКОМЕНДАЦИИ.pdf</a:t>
            </a:r>
            <a:r>
              <a:rPr lang="ru-RU" sz="1600" b="1" dirty="0" smtClean="0">
                <a:solidFill>
                  <a:schemeClr val="tx1"/>
                </a:solidFill>
              </a:rPr>
              <a:t>   </a:t>
            </a:r>
            <a:r>
              <a:rPr lang="ru-RU" sz="16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739140"/>
            <a:ext cx="5459730" cy="4404360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346959"/>
              <a:ext cx="1961514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28842" y="739140"/>
              <a:ext cx="1830442" cy="18366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71600" y="2633470"/>
            <a:ext cx="7632848" cy="13506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0" i="0" u="none" strike="noStrike">
                <a:latin typeface="+mn-lt"/>
                <a:ea typeface="+mn-ea"/>
                <a:cs typeface="+mn-cs"/>
              </a:rPr>
              <a:t>Введение в действие нового Порядка аттестации педагогических работников организаций, осуществляющих образовательную деятельность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4043298" y="1259281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8" name="Текст. поле 17"/>
          <p:cNvSpPr txBox="1"/>
          <p:nvPr/>
        </p:nvSpPr>
        <p:spPr>
          <a:xfrm>
            <a:off x="1096603" y="3930855"/>
            <a:ext cx="7050361" cy="9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400" b="1" i="0" u="none" strike="noStrike">
                <a:latin typeface="+mn-lt"/>
                <a:ea typeface="+mn-ea"/>
                <a:cs typeface="+mn-cs"/>
              </a:rPr>
              <a:t>Приказ Министерства просвещения Российской Федерации от 24.03.2023 № 196</a:t>
            </a:r>
          </a:p>
          <a:p>
            <a:pPr algn="ctr"/>
            <a:r>
              <a:rPr sz="1400" b="0" i="0" u="none" strike="noStrike">
                <a:latin typeface="+mn-lt"/>
                <a:ea typeface="+mn-ea"/>
                <a:cs typeface="+mn-cs"/>
              </a:rPr>
              <a:t>"Об утверждении Порядка проведения аттестации педагогических работников организаций, осуществляющих образовательную деятельность"</a:t>
            </a:r>
          </a:p>
          <a:p>
            <a:pPr algn="ctr"/>
            <a:r>
              <a:rPr sz="1400" b="0" i="0" u="none" strike="noStrike">
                <a:latin typeface="+mn-lt"/>
                <a:ea typeface="+mn-ea"/>
                <a:cs typeface="+mn-cs"/>
              </a:rPr>
              <a:t>(Зарегистрирован 02.06.2023 № 73696)</a:t>
            </a:r>
            <a:r>
              <a:rPr lang="ru-RU" sz="1400" dirty="0" smtClean="0"/>
              <a:t> </a:t>
            </a:r>
            <a:endParaRPr lang="en-US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5496" y="195486"/>
            <a:ext cx="5459730" cy="4404360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346959"/>
              <a:ext cx="1961514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28842" y="739140"/>
              <a:ext cx="1830442" cy="18366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71600" y="2633470"/>
            <a:ext cx="7632848" cy="6190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95936" y="555526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8" name="Текст. поле 17"/>
          <p:cNvSpPr txBox="1"/>
          <p:nvPr/>
        </p:nvSpPr>
        <p:spPr>
          <a:xfrm>
            <a:off x="1331640" y="3830798"/>
            <a:ext cx="6400800" cy="336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 </a:t>
            </a:r>
            <a:endParaRPr lang="en-US" sz="1600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15616" y="2067694"/>
            <a:ext cx="7281371" cy="31288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1547664" y="3507854"/>
            <a:ext cx="6400800" cy="1067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0" u="none" strike="noStrike">
                <a:solidFill>
                  <a:srgbClr val="000000"/>
                </a:solidFill>
                <a:latin typeface="Calibri" panose="020F0502020204030204" pitchFamily="32" charset="0"/>
              </a:rPr>
              <a:t>Приказ</a:t>
            </a:r>
            <a:r>
              <a:rPr sz="1600" b="0" i="0" u="none" strike="noStrike">
                <a:solidFill>
                  <a:srgbClr val="000000"/>
                </a:solidFill>
                <a:latin typeface="Calibri" panose="020F0502020204030204" pitchFamily="32" charset="0"/>
              </a:rPr>
              <a:t> МинпросвещенияРоссии от 21.07.2023 № 556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u="none" strike="noStrike">
                <a:solidFill>
                  <a:srgbClr val="000000"/>
                </a:solidFill>
                <a:latin typeface="Calibri" panose="020F0502020204030204" pitchFamily="32" charset="0"/>
              </a:rPr>
              <a:t>«О внесении изменений в приложения № 1 и № 2 к приказу Министерства просвещения Российской Федерации от 21 сентября 2022 г. № 858» </a:t>
            </a:r>
            <a:endParaRPr lang="ru-RU" sz="1600" b="0" i="0" u="none" strike="noStrike">
              <a:latin typeface="+mn-lt"/>
              <a:ea typeface="+mn-ea"/>
              <a:cs typeface="+mn-c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55577" y="2283718"/>
            <a:ext cx="8208911" cy="6190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«Изменения в федеральном перечне учебников»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1115616" y="4155926"/>
            <a:ext cx="6400800" cy="336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 </a:t>
            </a:r>
            <a:endParaRPr lang="en-US" sz="1600"/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79512" y="1923678"/>
            <a:ext cx="8928992" cy="24478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0" i="0" u="none" strike="noStrike">
                <a:latin typeface="+mn-lt"/>
                <a:ea typeface="+mn-ea"/>
                <a:cs typeface="+mn-cs"/>
              </a:rPr>
              <a:t>Дополнение перечня организаций, использующих при реализации соответствующих образовательных программ перечень печатных и электронных образовательных и информационных ресурсов, предусмотренных пунктам</a:t>
            </a:r>
            <a:r>
              <a:rPr sz="2400" b="0" i="0" u="none" strike="noStrike">
                <a:solidFill>
                  <a:srgbClr val="0000FF"/>
                </a:solidFill>
                <a:latin typeface="+mn-lt"/>
                <a:ea typeface="+mn-ea"/>
                <a:cs typeface="+mn-cs"/>
                <a:hlinkClick r:id="rId11"/>
              </a:rPr>
              <a:t>и 1</a:t>
            </a:r>
            <a:r>
              <a:rPr sz="2400" b="0" i="0" u="none" strike="noStrike">
                <a:latin typeface="+mn-lt"/>
                <a:ea typeface="+mn-ea"/>
                <a:cs typeface="+mn-cs"/>
              </a:rPr>
              <a:t>-</a:t>
            </a:r>
            <a:r>
              <a:rPr sz="2400" b="0" i="0" u="none" strike="noStrike">
                <a:solidFill>
                  <a:srgbClr val="0000FF"/>
                </a:solidFill>
                <a:latin typeface="+mn-lt"/>
                <a:ea typeface="+mn-ea"/>
                <a:cs typeface="+mn-cs"/>
                <a:hlinkClick r:id="rId12"/>
              </a:rPr>
              <a:t>3 части 4 статьи 18</a:t>
            </a:r>
            <a:r>
              <a:rPr sz="2400" b="0" i="0" u="none" strike="noStrike">
                <a:latin typeface="+mn-lt"/>
                <a:ea typeface="+mn-ea"/>
                <a:cs typeface="+mn-cs"/>
              </a:rPr>
              <a:t> Федерального закона от 29 декабря 2012 г. N 273-ФЗ "Об образовании в Российской Федерации"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827584" y="3147814"/>
            <a:ext cx="7992888" cy="131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ПИСЬМО Минпросвещения РФ  от 10 апреля 2023 г. N 03-652</a:t>
            </a: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600" b="1" i="0" u="none" strike="noStrike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РЕКОМЕНДАЦИИ</a:t>
            </a: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ОРГАНИЗАЦИИ ДОСУГОВОЙ, СПОРТИВНОЙ, ИНОЙ ДЕЯТЕЛЬНОСТИ</a:t>
            </a: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ОБУЧАЮЩИХСЯ В ГРУППАХ ПРОДЛЕННОГО ДНЯ </a:t>
            </a:r>
            <a:endParaRPr lang="ru-RU" sz="1600" b="0" i="0" u="none" strike="noStrike">
              <a:latin typeface="+mn-lt"/>
              <a:ea typeface="+mn-ea"/>
              <a:cs typeface="+mn-c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55577" y="2283718"/>
            <a:ext cx="7920879" cy="6190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Рекомендации</a:t>
            </a:r>
            <a:r>
              <a:rPr lang="ru-RU"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по организации</a:t>
            </a:r>
            <a:r>
              <a:rPr lang="ru-RU"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групп</a:t>
            </a:r>
            <a:r>
              <a:rPr lang="ru-RU"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продленного дня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685800" y="133350"/>
            <a:ext cx="2639536" cy="580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>
                <a:solidFill>
                  <a:schemeClr val="tx2"/>
                </a:solidFill>
              </a:rPr>
              <a:t>Вопрос дня....</a:t>
            </a:r>
            <a:endParaRPr lang="en-US" sz="3200" b="1">
              <a:solidFill>
                <a:schemeClr val="tx2"/>
              </a:solidFill>
            </a:endParaRPr>
          </a:p>
        </p:txBody>
      </p:sp>
      <p:sp>
        <p:nvSpPr>
          <p:cNvPr id="3" name="Текст. поле 2"/>
          <p:cNvSpPr txBox="1"/>
          <p:nvPr/>
        </p:nvSpPr>
        <p:spPr>
          <a:xfrm>
            <a:off x="685800" y="666750"/>
            <a:ext cx="8153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0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Чего вы ожидаете с </a:t>
            </a:r>
            <a:r>
              <a:rPr lang="ru-RU" sz="2000" b="1" dirty="0" err="1">
                <a:solidFill>
                  <a:schemeClr val="tx2"/>
                </a:solidFill>
              </a:rPr>
              <a:t>бОльшим</a:t>
            </a:r>
            <a:r>
              <a:rPr lang="ru-RU" sz="2000" b="1" dirty="0">
                <a:solidFill>
                  <a:schemeClr val="tx2"/>
                </a:solidFill>
              </a:rPr>
              <a:t> нетерпением: 1 сентября или </a:t>
            </a:r>
            <a:r>
              <a:rPr lang="ru-RU" sz="2000" b="1" dirty="0" smtClean="0">
                <a:solidFill>
                  <a:schemeClr val="tx2"/>
                </a:solidFill>
              </a:rPr>
              <a:t>    </a:t>
            </a:r>
            <a:r>
              <a:rPr lang="ru-RU" sz="2000" b="1" dirty="0">
                <a:solidFill>
                  <a:schemeClr val="tx2"/>
                </a:solidFill>
              </a:rPr>
              <a:t>1 июня? 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marL="457200" indent="-457200">
              <a:buFont typeface="Wingdings" charset="0"/>
              <a:buChar char="ü"/>
            </a:pPr>
            <a:endParaRPr lang="ru-RU" sz="2000" b="1" dirty="0">
              <a:solidFill>
                <a:schemeClr val="tx2"/>
              </a:solidFill>
            </a:endParaRPr>
          </a:p>
          <a:p>
            <a:pPr marL="457200" indent="-457200">
              <a:buFont typeface="Wingdings" charset="0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"</a:t>
            </a:r>
            <a:r>
              <a:rPr lang="ru-RU" sz="2000" b="1" dirty="0">
                <a:solidFill>
                  <a:schemeClr val="tx2"/>
                </a:solidFill>
              </a:rPr>
              <a:t>Сотрудничество" от слова "труд", "трудно" или ? 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marL="457200" indent="-457200">
              <a:buFont typeface="Wingdings" charset="0"/>
              <a:buChar char="ü"/>
            </a:pPr>
            <a:endParaRPr lang="ru-RU" sz="2000" b="1" dirty="0">
              <a:solidFill>
                <a:schemeClr val="tx2"/>
              </a:solidFill>
            </a:endParaRPr>
          </a:p>
          <a:p>
            <a:pPr marL="457200" indent="-457200">
              <a:buFont typeface="Wingdings" charset="0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Знакомы </a:t>
            </a:r>
            <a:r>
              <a:rPr lang="ru-RU" sz="2000" b="1" dirty="0">
                <a:solidFill>
                  <a:schemeClr val="tx2"/>
                </a:solidFill>
              </a:rPr>
              <a:t>ли вы с профессиональным кайфом? При каких условиях?</a:t>
            </a:r>
          </a:p>
          <a:p>
            <a:pPr marL="457200" indent="-457200">
              <a:buFont typeface="Wingdings" charset="0"/>
              <a:buChar char="ü"/>
            </a:pPr>
            <a:endParaRPr lang="ru-RU" sz="2000" b="1" dirty="0">
              <a:solidFill>
                <a:schemeClr val="tx2"/>
              </a:solidFill>
            </a:endParaRPr>
          </a:p>
          <a:p>
            <a:pPr marL="457200" indent="-457200">
              <a:buFont typeface="Wingdings" charset="0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Дети наше будущее или настоящее ?  А мы для детей?</a:t>
            </a:r>
          </a:p>
          <a:p>
            <a:pPr marL="457200" indent="-457200">
              <a:buFont typeface="Wingdings" charset="0"/>
              <a:buChar char="ü"/>
            </a:pPr>
            <a:endParaRPr lang="ru-RU" sz="2000" b="1" dirty="0">
              <a:solidFill>
                <a:schemeClr val="tx2"/>
              </a:solidFill>
            </a:endParaRPr>
          </a:p>
          <a:p>
            <a:pPr marL="457200" indent="-457200">
              <a:buFont typeface="Wingdings" charset="0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...и ДР (дружеская реакция</a:t>
            </a:r>
          </a:p>
          <a:p>
            <a:pPr marL="457200" indent="-457200">
              <a:buFont typeface="Wingdings" charset="0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...и ПР (педагогическая работа)</a:t>
            </a:r>
          </a:p>
          <a:p>
            <a:pPr marL="457200" indent="-457200">
              <a:buFont typeface="Wingdings" charset="0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...и ТД  .....</a:t>
            </a:r>
          </a:p>
          <a:p>
            <a:pPr marL="457200" indent="-457200">
              <a:buFont typeface="Wingdings" charset="0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...и ТП  .....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91200" y="3028950"/>
            <a:ext cx="3130497" cy="21095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1295637" y="2715766"/>
            <a:ext cx="7092787" cy="131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0" u="none" strike="noStrike">
                <a:latin typeface="+mn-lt"/>
                <a:ea typeface="+mn-ea"/>
                <a:cs typeface="+mn-cs"/>
              </a:rPr>
              <a:t>– организовать присмотр, уход и</a:t>
            </a:r>
            <a:r>
              <a:rPr lang="ru-RU" sz="1600" b="1" i="0" u="none" strike="noStrike">
                <a:latin typeface="+mn-lt"/>
                <a:ea typeface="+mn-ea"/>
                <a:cs typeface="+mn-cs"/>
              </a:rPr>
              <a:t> </a:t>
            </a:r>
            <a:r>
              <a:rPr sz="1600" b="1" i="0" u="none" strike="noStrike">
                <a:latin typeface="+mn-lt"/>
                <a:ea typeface="+mn-ea"/>
                <a:cs typeface="+mn-cs"/>
              </a:rPr>
              <a:t>самоподготовку учеников;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0" u="none" strike="noStrike">
                <a:latin typeface="+mn-lt"/>
                <a:ea typeface="+mn-ea"/>
                <a:cs typeface="+mn-cs"/>
              </a:rPr>
              <a:t>– реализовать внеурочную</a:t>
            </a:r>
            <a:r>
              <a:rPr lang="ru-RU" sz="1600" b="1" i="0" u="none" strike="noStrike">
                <a:latin typeface="+mn-lt"/>
                <a:ea typeface="+mn-ea"/>
                <a:cs typeface="+mn-cs"/>
              </a:rPr>
              <a:t> </a:t>
            </a:r>
            <a:r>
              <a:rPr sz="1600" b="1" i="0" u="none" strike="noStrike">
                <a:latin typeface="+mn-lt"/>
                <a:ea typeface="+mn-ea"/>
                <a:cs typeface="+mn-cs"/>
              </a:rPr>
              <a:t>деятельность;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0" u="none" strike="noStrike">
                <a:latin typeface="+mn-lt"/>
                <a:ea typeface="+mn-ea"/>
                <a:cs typeface="+mn-cs"/>
              </a:rPr>
              <a:t>– создать условия для развития</a:t>
            </a:r>
            <a:r>
              <a:rPr lang="ru-RU" sz="1600" b="1" i="0" u="none" strike="noStrike">
                <a:latin typeface="+mn-lt"/>
                <a:ea typeface="+mn-ea"/>
                <a:cs typeface="+mn-cs"/>
              </a:rPr>
              <a:t> </a:t>
            </a:r>
            <a:r>
              <a:rPr sz="1600" b="1" i="0" u="none" strike="noStrike">
                <a:latin typeface="+mn-lt"/>
                <a:ea typeface="+mn-ea"/>
                <a:cs typeface="+mn-cs"/>
              </a:rPr>
              <a:t>творческих способностей</a:t>
            </a:r>
            <a:r>
              <a:rPr lang="ru-RU" sz="1600" b="1" i="0" u="none" strike="noStrike">
                <a:latin typeface="+mn-lt"/>
                <a:ea typeface="+mn-ea"/>
                <a:cs typeface="+mn-cs"/>
              </a:rPr>
              <a:t> </a:t>
            </a:r>
            <a:r>
              <a:rPr sz="1600" b="1" i="0" u="none" strike="noStrike">
                <a:latin typeface="+mn-lt"/>
                <a:ea typeface="+mn-ea"/>
                <a:cs typeface="+mn-cs"/>
              </a:rPr>
              <a:t>школьников;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0" u="none" strike="noStrike">
                <a:latin typeface="+mn-lt"/>
                <a:ea typeface="+mn-ea"/>
                <a:cs typeface="+mn-cs"/>
              </a:rPr>
              <a:t>– проводить мероприятия по</a:t>
            </a:r>
            <a:r>
              <a:rPr lang="ru-RU" sz="1600" b="1" i="0" u="none" strike="noStrike">
                <a:latin typeface="+mn-lt"/>
                <a:ea typeface="+mn-ea"/>
                <a:cs typeface="+mn-cs"/>
              </a:rPr>
              <a:t> </a:t>
            </a:r>
            <a:r>
              <a:rPr sz="1600" b="1" i="0" u="none" strike="noStrike">
                <a:latin typeface="+mn-lt"/>
                <a:ea typeface="+mn-ea"/>
                <a:cs typeface="+mn-cs"/>
              </a:rPr>
              <a:t>сохранению и укреплению</a:t>
            </a:r>
            <a:r>
              <a:rPr lang="ru-RU" sz="1600" b="1" i="0" u="none" strike="noStrike">
                <a:latin typeface="+mn-lt"/>
                <a:ea typeface="+mn-ea"/>
                <a:cs typeface="+mn-cs"/>
              </a:rPr>
              <a:t> </a:t>
            </a:r>
            <a:r>
              <a:rPr sz="1600" b="1" i="0" u="none" strike="noStrike">
                <a:latin typeface="+mn-lt"/>
                <a:ea typeface="+mn-ea"/>
                <a:cs typeface="+mn-cs"/>
              </a:rPr>
              <a:t>здоровья учеников;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0" u="none" strike="noStrike">
                <a:latin typeface="+mn-lt"/>
                <a:ea typeface="+mn-ea"/>
                <a:cs typeface="+mn-cs"/>
              </a:rPr>
              <a:t>– вести просветительскую</a:t>
            </a:r>
            <a:r>
              <a:rPr lang="ru-RU" sz="1600" b="1" i="0" u="none" strike="noStrike">
                <a:latin typeface="+mn-lt"/>
                <a:ea typeface="+mn-ea"/>
                <a:cs typeface="+mn-cs"/>
              </a:rPr>
              <a:t> </a:t>
            </a:r>
            <a:r>
              <a:rPr sz="1600" b="1" i="0" u="none" strike="noStrike">
                <a:latin typeface="+mn-lt"/>
                <a:ea typeface="+mn-ea"/>
                <a:cs typeface="+mn-cs"/>
              </a:rPr>
              <a:t>деятельность.</a:t>
            </a:r>
            <a:r>
              <a:rPr sz="1600" b="1" i="0" u="none" strike="noStrike">
                <a:solidFill>
                  <a:srgbClr val="000000"/>
                </a:solidFill>
                <a:latin typeface="Calibri" panose="020F0502020204030204" pitchFamily="32" charset="0"/>
              </a:rPr>
              <a:t> </a:t>
            </a:r>
            <a:endParaRPr lang="ru-RU" sz="1600" b="1" i="0" u="none" strike="noStrike">
              <a:latin typeface="+mn-lt"/>
              <a:ea typeface="+mn-ea"/>
              <a:cs typeface="+mn-c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55576" y="1995686"/>
            <a:ext cx="7920879" cy="6190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Рекомендации</a:t>
            </a:r>
            <a:r>
              <a:rPr lang="ru-RU"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по организации</a:t>
            </a:r>
            <a:r>
              <a:rPr lang="ru-RU"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групп</a:t>
            </a:r>
            <a:r>
              <a:rPr lang="ru-RU"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продленного дня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1547664" y="3333286"/>
            <a:ext cx="6400800" cy="155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b="1" i="0" u="none" strike="noStrike">
                <a:solidFill>
                  <a:srgbClr val="0000FF"/>
                </a:solidFill>
                <a:latin typeface="+mn-lt"/>
                <a:ea typeface="+mn-ea"/>
                <a:cs typeface="+mn-cs"/>
                <a:hlinkClick r:id="rId9"/>
              </a:rPr>
              <a:t>Приказ</a:t>
            </a:r>
            <a:r>
              <a:rPr lang="ru-RU" sz="1600" b="1" i="0" u="none" strike="noStrike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</a:t>
            </a:r>
            <a:r>
              <a:rPr sz="1600" b="0" i="0" u="none" strike="noStrike">
                <a:latin typeface="+mn-lt"/>
                <a:ea typeface="+mn-ea"/>
                <a:cs typeface="+mn-cs"/>
              </a:rPr>
              <a:t>Минпросвещения России от 18 мая 2023 г. N 372 "Об утверждении федеральной образовательной программы начального общего образования"</a:t>
            </a:r>
            <a:endParaRPr lang="ru-RU" sz="1600" b="0" i="0" u="none" strike="noStrike">
              <a:latin typeface="+mn-lt"/>
              <a:ea typeface="+mn-ea"/>
              <a:cs typeface="+mn-cs"/>
            </a:endParaRPr>
          </a:p>
          <a:p>
            <a:pPr algn="ctr"/>
            <a:r>
              <a:rPr sz="1600" b="1" i="0" u="none" strike="noStrike">
                <a:solidFill>
                  <a:srgbClr val="0000FF"/>
                </a:solidFill>
                <a:latin typeface="+mn-lt"/>
                <a:ea typeface="+mn-ea"/>
                <a:cs typeface="+mn-cs"/>
                <a:hlinkClick r:id="rId10"/>
              </a:rPr>
              <a:t>Письмо</a:t>
            </a:r>
            <a:r>
              <a:rPr sz="1600" b="0" i="0" u="none" strike="noStrike">
                <a:latin typeface="+mn-lt"/>
                <a:ea typeface="+mn-ea"/>
                <a:cs typeface="+mn-cs"/>
              </a:rPr>
              <a:t> Минпросвещения России от 7 августа 2023 г. N АБ-3287/06 "О направлении информации по вопросу актуализации рабочих программ воспитания и календарных планов воспитательной работы"</a:t>
            </a:r>
            <a:r>
              <a:rPr lang="ru-RU" sz="1600" dirty="0" smtClean="0"/>
              <a:t> </a:t>
            </a:r>
            <a:endParaRPr lang="en-US" sz="1600"/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55577" y="2283718"/>
            <a:ext cx="8208911" cy="9848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1" i="0" u="none" strike="noStrike">
                <a:latin typeface="+mn-lt"/>
                <a:ea typeface="+mn-ea"/>
                <a:cs typeface="+mn-cs"/>
              </a:rPr>
              <a:t>Актуализация рабочих программ воспитания и </a:t>
            </a:r>
            <a:endParaRPr lang="ru-RU" sz="2400" b="1" i="0" u="none" strike="noStrike">
              <a:latin typeface="+mn-lt"/>
              <a:ea typeface="+mn-ea"/>
              <a:cs typeface="+mn-cs"/>
            </a:endParaRPr>
          </a:p>
          <a:p>
            <a:pPr algn="ctr"/>
            <a:r>
              <a:rPr sz="2400" b="1" i="0" u="none" strike="noStrike">
                <a:latin typeface="+mn-lt"/>
                <a:ea typeface="+mn-ea"/>
                <a:cs typeface="+mn-cs"/>
              </a:rPr>
              <a:t>календарных планов воспитательной работы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1547664" y="3507854"/>
            <a:ext cx="6400800" cy="82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0" i="0" u="none" strike="noStrike">
                <a:latin typeface="+mn-lt"/>
                <a:ea typeface="+mn-ea"/>
                <a:cs typeface="+mn-cs"/>
              </a:rPr>
              <a:t>1. </a:t>
            </a:r>
            <a:r>
              <a:rPr sz="1600" b="0" i="0" u="none" strike="noStrike">
                <a:latin typeface="+mn-lt"/>
                <a:ea typeface="+mn-ea"/>
                <a:cs typeface="+mn-cs"/>
              </a:rPr>
              <a:t>Регистрация </a:t>
            </a:r>
            <a:r>
              <a:rPr sz="1600" b="0" i="0" u="none" strike="noStrike">
                <a:latin typeface="+mn-lt"/>
                <a:ea typeface="+mn-ea"/>
                <a:cs typeface="+mn-cs"/>
                <a:hlinkClick r:id="rId9"/>
              </a:rPr>
              <a:t>https://orlyatarussia.ru</a:t>
            </a:r>
            <a:r>
              <a:rPr lang="ru-RU" sz="1600" b="0" i="0" u="none" strike="noStrike">
                <a:latin typeface="+mn-lt"/>
                <a:ea typeface="+mn-ea"/>
                <a:cs typeface="+mn-cs"/>
              </a:rPr>
              <a:t> </a:t>
            </a:r>
            <a:endParaRPr sz="1600" b="0" i="0" u="none" strike="noStrike">
              <a:latin typeface="+mn-lt"/>
              <a:ea typeface="+mn-ea"/>
              <a:cs typeface="+mn-cs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u="none" strike="noStrike">
                <a:latin typeface="+mn-lt"/>
                <a:ea typeface="+mn-ea"/>
                <a:cs typeface="+mn-cs"/>
              </a:rPr>
              <a:t>2. Методическое обеспечение </a:t>
            </a:r>
            <a:r>
              <a:rPr sz="1600" b="0" i="0" u="none" strike="noStrike">
                <a:latin typeface="+mn-lt"/>
                <a:ea typeface="+mn-ea"/>
                <a:cs typeface="+mn-cs"/>
                <a:hlinkClick r:id="rId10"/>
              </a:rPr>
              <a:t>https://orlyatarussia.ru/library/29</a:t>
            </a:r>
            <a:r>
              <a:rPr lang="ru-RU" sz="1600" b="0" i="0" u="none" strike="noStrike">
                <a:latin typeface="+mn-lt"/>
                <a:ea typeface="+mn-ea"/>
                <a:cs typeface="+mn-cs"/>
              </a:rPr>
              <a:t> </a:t>
            </a:r>
          </a:p>
          <a:p>
            <a:pPr algn="ctr"/>
            <a:endParaRPr lang="en-US" sz="1600"/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55577" y="2283718"/>
            <a:ext cx="8208911" cy="9848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1" i="0" u="none" strike="noStrike">
                <a:latin typeface="+mn-lt"/>
                <a:ea typeface="+mn-ea"/>
                <a:cs typeface="+mn-cs"/>
              </a:rPr>
              <a:t>Реализация программы активности социализации обучающихся начальных классов "Орлята России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1547664" y="3507854"/>
            <a:ext cx="6400800" cy="82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0" i="0" u="none" strike="noStrike">
                <a:latin typeface="+mn-lt"/>
                <a:ea typeface="+mn-ea"/>
                <a:cs typeface="+mn-cs"/>
              </a:rPr>
              <a:t>1. </a:t>
            </a:r>
            <a:r>
              <a:rPr sz="1600" b="0" i="0" u="none" strike="noStrike">
                <a:latin typeface="+mn-lt"/>
                <a:ea typeface="+mn-ea"/>
                <a:cs typeface="+mn-cs"/>
              </a:rPr>
              <a:t>Регистрация </a:t>
            </a:r>
            <a:r>
              <a:rPr sz="1600" b="0" i="0" u="none" strike="noStrike">
                <a:latin typeface="+mn-lt"/>
                <a:ea typeface="+mn-ea"/>
                <a:cs typeface="+mn-cs"/>
                <a:hlinkClick r:id="rId9"/>
              </a:rPr>
              <a:t>https://orlyatarussia.ru</a:t>
            </a:r>
            <a:r>
              <a:rPr lang="ru-RU" sz="1600" b="0" i="0" u="none" strike="noStrike">
                <a:latin typeface="+mn-lt"/>
                <a:ea typeface="+mn-ea"/>
                <a:cs typeface="+mn-cs"/>
              </a:rPr>
              <a:t> </a:t>
            </a:r>
            <a:endParaRPr sz="1600" b="0" i="0" u="none" strike="noStrike">
              <a:latin typeface="+mn-lt"/>
              <a:ea typeface="+mn-ea"/>
              <a:cs typeface="+mn-cs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u="none" strike="noStrike">
                <a:latin typeface="+mn-lt"/>
                <a:ea typeface="+mn-ea"/>
                <a:cs typeface="+mn-cs"/>
              </a:rPr>
              <a:t>2. Методическое обеспечение </a:t>
            </a:r>
            <a:r>
              <a:rPr sz="1600" b="0" i="0" u="none" strike="noStrike">
                <a:latin typeface="+mn-lt"/>
                <a:ea typeface="+mn-ea"/>
                <a:cs typeface="+mn-cs"/>
                <a:hlinkClick r:id="rId10"/>
              </a:rPr>
              <a:t>https://orlyatarussia.ru/library/29</a:t>
            </a:r>
            <a:r>
              <a:rPr lang="ru-RU" sz="1600" b="0" i="0" u="none" strike="noStrike">
                <a:latin typeface="+mn-lt"/>
                <a:ea typeface="+mn-ea"/>
                <a:cs typeface="+mn-cs"/>
              </a:rPr>
              <a:t> </a:t>
            </a:r>
          </a:p>
          <a:p>
            <a:pPr algn="ctr"/>
            <a:endParaRPr lang="en-US" sz="1600"/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55577" y="2283718"/>
            <a:ext cx="8208911" cy="9848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1" i="0" u="none" strike="noStrike">
                <a:latin typeface="+mn-lt"/>
                <a:ea typeface="+mn-ea"/>
                <a:cs typeface="+mn-cs"/>
              </a:rPr>
              <a:t>Реализация программы активности социализации обучающихся начальных классов "Орлята России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2620" y="1461955"/>
            <a:ext cx="9156620" cy="3681544"/>
          </a:xfrm>
          <a:prstGeom prst="rect">
            <a:avLst/>
          </a:prstGeom>
        </p:spPr>
      </p:pic>
      <p:sp>
        <p:nvSpPr>
          <p:cNvPr id="20" name="Текст. поле 19"/>
          <p:cNvSpPr txBox="1"/>
          <p:nvPr/>
        </p:nvSpPr>
        <p:spPr>
          <a:xfrm rot="20920421">
            <a:off x="1358980" y="2403648"/>
            <a:ext cx="2924988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i="0" u="none" strike="noStrike">
                <a:latin typeface="+mn-lt"/>
                <a:ea typeface="+mn-ea"/>
                <a:cs typeface="+mn-cs"/>
                <a:hlinkClick r:id="rId9"/>
              </a:rPr>
              <a:t>https://orlyatarussia.ru</a:t>
            </a:r>
            <a:endParaRPr lang="en-US" sz="20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1547664" y="3507854"/>
            <a:ext cx="6400800" cy="82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u="none" strike="noStrike">
                <a:latin typeface="+mn-lt"/>
                <a:ea typeface="+mn-ea"/>
                <a:cs typeface="+mn-cs"/>
              </a:rPr>
              <a:t>Письмо Минпросвещения России от 8 февраля 2022 г.</a:t>
            </a:r>
            <a:endParaRPr lang="ru-RU" sz="1600" b="0" i="0" u="none" strike="noStrike">
              <a:latin typeface="+mn-lt"/>
              <a:ea typeface="+mn-ea"/>
              <a:cs typeface="+mn-cs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u="none" strike="noStrike">
                <a:latin typeface="+mn-lt"/>
                <a:ea typeface="+mn-ea"/>
                <a:cs typeface="+mn-cs"/>
                <a:hlinkClick r:id="rId9"/>
              </a:rPr>
              <a:t>http://vcht.center/metodcenter/shkolnye-teatry/</a:t>
            </a:r>
            <a:r>
              <a:rPr lang="ru-RU" sz="1600" b="0" i="0" u="none" strike="noStrike"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600" b="0" i="0" u="none" strike="noStrike">
              <a:latin typeface="+mn-lt"/>
              <a:ea typeface="+mn-ea"/>
              <a:cs typeface="+mn-c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55577" y="2283718"/>
            <a:ext cx="8208911" cy="9848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1" i="0" u="none" strike="noStrike">
                <a:latin typeface="+mn-lt"/>
                <a:ea typeface="+mn-ea"/>
                <a:cs typeface="+mn-cs"/>
              </a:rPr>
              <a:t>Создание и развитие школьных театров в субъектах Российской Федерации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20"/>
            <a:ext cx="5487983" cy="5020079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689959"/>
              <a:ext cx="1951416" cy="2453541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38711" y="739140"/>
              <a:ext cx="1821019" cy="161140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3923928" y="411510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8" name="Текст. поле 17"/>
          <p:cNvSpPr txBox="1"/>
          <p:nvPr/>
        </p:nvSpPr>
        <p:spPr>
          <a:xfrm>
            <a:off x="914400" y="3587076"/>
            <a:ext cx="7186464" cy="580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u="none" strike="noStrike">
                <a:solidFill>
                  <a:srgbClr val="0000FF"/>
                </a:solidFill>
                <a:latin typeface="+mn-lt"/>
                <a:ea typeface="+mn-ea"/>
                <a:cs typeface="+mn-cs"/>
                <a:hlinkClick r:id="rId9"/>
              </a:rPr>
              <a:t>Постановление</a:t>
            </a:r>
            <a:r>
              <a:rPr sz="1600" b="0" i="0" u="none" strike="noStrike">
                <a:latin typeface="+mn-lt"/>
                <a:ea typeface="+mn-ea"/>
                <a:cs typeface="+mn-cs"/>
              </a:rPr>
              <a:t> Правительства Российской Федерации от 13 июля 2022 г. N 1241 "О федеральной государственной информационной системе "Моя школа" </a:t>
            </a:r>
            <a:endParaRPr lang="ru-RU" sz="1600" b="0" i="0" u="none" strike="noStrike">
              <a:latin typeface="+mn-lt"/>
              <a:ea typeface="+mn-ea"/>
              <a:cs typeface="+mn-c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09600" y="2098277"/>
            <a:ext cx="8208911" cy="13506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sz="2400" b="0" i="0" u="none" strike="noStrike">
                <a:latin typeface="+mn-lt"/>
                <a:ea typeface="+mn-ea"/>
                <a:cs typeface="+mn-cs"/>
              </a:rPr>
              <a:t>Использование ФГИС "Моя школа" при реализации образовательных программ с применением дистанционных образовательных технологий, электронного обучения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9" name="Текст. поле 18"/>
          <p:cNvSpPr txBox="1"/>
          <p:nvPr/>
        </p:nvSpPr>
        <p:spPr>
          <a:xfrm>
            <a:off x="1302012" y="4324350"/>
            <a:ext cx="6400800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i="0" u="none" strike="noStrike">
                <a:latin typeface="+mn-lt"/>
                <a:ea typeface="+mn-ea"/>
                <a:cs typeface="+mn-cs"/>
                <a:hlinkClick r:id="rId12"/>
              </a:rPr>
              <a:t>https://myschool.guppros.ru/</a:t>
            </a:r>
            <a:r>
              <a:rPr lang="ru-RU" sz="2000" b="1" i="0" u="none" strike="noStrike">
                <a:latin typeface="+mn-lt"/>
                <a:ea typeface="+mn-ea"/>
                <a:cs typeface="+mn-cs"/>
              </a:rPr>
              <a:t> </a:t>
            </a:r>
            <a:endParaRPr lang="en-US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33350"/>
            <a:ext cx="9144000" cy="5086350"/>
          </a:xfrm>
          <a:prstGeom prst="rect">
            <a:avLst/>
          </a:prstGeom>
        </p:spPr>
      </p:pic>
      <p:sp>
        <p:nvSpPr>
          <p:cNvPr id="3" name="Текст. поле 2"/>
          <p:cNvSpPr txBox="1"/>
          <p:nvPr/>
        </p:nvSpPr>
        <p:spPr>
          <a:xfrm>
            <a:off x="1371600" y="4629150"/>
            <a:ext cx="6068437" cy="336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hlinkClick r:id="rId4"/>
              </a:rPr>
              <a:t>https://trends.rbc.ru/trends/education/5e90743f9a7947ca3bbb6523</a:t>
            </a:r>
            <a:r>
              <a:rPr lang="ru-RU" sz="1600" b="1"/>
              <a:t> </a:t>
            </a:r>
            <a:endParaRPr lang="en-US" sz="16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90550"/>
            <a:ext cx="9144000" cy="4495800"/>
          </a:xfrm>
          <a:prstGeom prst="rect">
            <a:avLst/>
          </a:prstGeom>
        </p:spPr>
      </p:pic>
      <p:sp>
        <p:nvSpPr>
          <p:cNvPr id="3" name="Текст. поле 2"/>
          <p:cNvSpPr txBox="1"/>
          <p:nvPr/>
        </p:nvSpPr>
        <p:spPr>
          <a:xfrm>
            <a:off x="1219200" y="133350"/>
            <a:ext cx="6400800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https://urok.apkpro.ru/</a:t>
            </a:r>
            <a:endParaRPr lang="en-US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. поле 2"/>
          <p:cNvSpPr txBox="1"/>
          <p:nvPr/>
        </p:nvSpPr>
        <p:spPr>
          <a:xfrm>
            <a:off x="1219200" y="133350"/>
            <a:ext cx="6400800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https://urok.apkpro.ru/</a:t>
            </a:r>
            <a:endParaRPr lang="en-US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590550"/>
            <a:ext cx="4400550" cy="44005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29150" y="590550"/>
            <a:ext cx="4400550" cy="44005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. поле 2"/>
          <p:cNvSpPr txBox="1"/>
          <p:nvPr/>
        </p:nvSpPr>
        <p:spPr>
          <a:xfrm>
            <a:off x="1219200" y="133350"/>
            <a:ext cx="6400800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https://urok.apkpro.ru/</a:t>
            </a:r>
            <a:endParaRPr lang="en-US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" y="666750"/>
            <a:ext cx="4267200" cy="42672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1999" y="666750"/>
            <a:ext cx="42672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96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. поле 2"/>
          <p:cNvSpPr txBox="1"/>
          <p:nvPr/>
        </p:nvSpPr>
        <p:spPr>
          <a:xfrm>
            <a:off x="1219200" y="133350"/>
            <a:ext cx="6400800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https://urok.apkpro.ru/</a:t>
            </a:r>
            <a:endParaRPr lang="en-US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819150"/>
            <a:ext cx="4248150" cy="42481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819150"/>
            <a:ext cx="4248150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. поле 2"/>
          <p:cNvSpPr txBox="1"/>
          <p:nvPr/>
        </p:nvSpPr>
        <p:spPr>
          <a:xfrm>
            <a:off x="1219200" y="133350"/>
            <a:ext cx="6400800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https://urok.apkpro.ru/</a:t>
            </a:r>
            <a:endParaRPr lang="en-US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666750"/>
            <a:ext cx="4248150" cy="43243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666750"/>
            <a:ext cx="4476750" cy="44767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. поле 2"/>
          <p:cNvSpPr txBox="1"/>
          <p:nvPr/>
        </p:nvSpPr>
        <p:spPr>
          <a:xfrm>
            <a:off x="1219200" y="133350"/>
            <a:ext cx="6400800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https://urok.apkpro.ru/</a:t>
            </a:r>
            <a:endParaRPr lang="en-US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590550"/>
            <a:ext cx="3733800" cy="44005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62400" y="590550"/>
            <a:ext cx="2266950" cy="226695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24600" y="590550"/>
            <a:ext cx="2266950" cy="22669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38600" y="2952750"/>
            <a:ext cx="2190750" cy="219075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00800" y="2952750"/>
            <a:ext cx="2190750" cy="21907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. поле 2"/>
          <p:cNvSpPr txBox="1"/>
          <p:nvPr/>
        </p:nvSpPr>
        <p:spPr>
          <a:xfrm>
            <a:off x="1219200" y="133350"/>
            <a:ext cx="6400800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https://urok.apkpro.ru/</a:t>
            </a:r>
            <a:endParaRPr lang="en-US" b="1"/>
          </a:p>
        </p:txBody>
      </p:sp>
      <p:pic>
        <p:nvPicPr>
          <p:cNvPr id="4" name="Видео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" grpId="1" animBg="1"/>
      <p:bldP spid="4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0" y="209550"/>
            <a:ext cx="77724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5656" y="2931790"/>
            <a:ext cx="66897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30" dirty="0">
                <a:solidFill>
                  <a:srgbClr val="B64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r>
              <a:rPr sz="4000" b="1" spc="10" dirty="0">
                <a:solidFill>
                  <a:srgbClr val="B64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0" dirty="0">
                <a:solidFill>
                  <a:srgbClr val="B64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sz="4000" b="1" spc="-30" dirty="0">
                <a:solidFill>
                  <a:srgbClr val="B64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0" dirty="0">
                <a:solidFill>
                  <a:srgbClr val="B64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</a:t>
            </a:r>
            <a:endParaRPr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4" name="object 4"/>
          <p:cNvSpPr>
            <a:spLocks noGrp="1" noEditPoints="1"/>
          </p:cNvSpPr>
          <p:nvPr>
            <p:ph type="title"/>
          </p:nvPr>
        </p:nvSpPr>
        <p:spPr>
          <a:xfrm>
            <a:off x="4027170" y="1023315"/>
            <a:ext cx="1239520" cy="13502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65" dirty="0">
                <a:solidFill>
                  <a:srgbClr val="FFFFFF"/>
                </a:solidFill>
                <a:latin typeface="Trebuchet MS"/>
                <a:cs typeface="Trebuchet MS"/>
              </a:rPr>
              <a:t>202</a:t>
            </a:r>
            <a:r>
              <a:rPr lang="ru-RU" sz="4400" spc="-26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4400" spc="-265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endParaRPr sz="4400">
              <a:latin typeface="Trebuchet MS"/>
              <a:cs typeface="Trebuchet MS"/>
            </a:endParaRPr>
          </a:p>
          <a:p>
            <a:pPr marL="105410">
              <a:lnSpc>
                <a:spcPct val="100000"/>
              </a:lnSpc>
            </a:pPr>
            <a:r>
              <a:rPr sz="4400" spc="-285" dirty="0">
                <a:solidFill>
                  <a:srgbClr val="FFFFFF"/>
                </a:solidFill>
                <a:latin typeface="Trebuchet MS"/>
                <a:cs typeface="Trebuchet MS"/>
              </a:rPr>
              <a:t>202</a:t>
            </a:r>
            <a:r>
              <a:rPr lang="ru-RU" sz="4400" spc="-28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44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23444"/>
            <a:ext cx="1317833" cy="502005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39522" y="4572"/>
            <a:ext cx="8902953" cy="4871973"/>
            <a:chOff x="239522" y="4572"/>
            <a:chExt cx="8903335" cy="5020310"/>
          </a:xfrm>
        </p:grpSpPr>
        <p:sp>
          <p:nvSpPr>
            <p:cNvPr id="7" name="object 7"/>
            <p:cNvSpPr/>
            <p:nvPr/>
          </p:nvSpPr>
          <p:spPr>
            <a:xfrm>
              <a:off x="252223" y="277036"/>
              <a:ext cx="8641451" cy="4747846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411386" y="4572"/>
              <a:ext cx="1731471" cy="32020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5776" y="483518"/>
            <a:ext cx="381642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4781326"/>
            <a:ext cx="4627726" cy="36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470"/>
            <a:ext cx="9144000" cy="50405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739140"/>
            <a:ext cx="5459730" cy="4404360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346959"/>
              <a:ext cx="1961514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28842" y="739140"/>
              <a:ext cx="1830442" cy="18366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259632" y="2633470"/>
            <a:ext cx="6726809" cy="20821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0" i="0" u="none" strike="noStrike">
                <a:latin typeface="+mn-lt"/>
                <a:ea typeface="+mn-ea"/>
                <a:cs typeface="+mn-cs"/>
              </a:rPr>
              <a:t>Письмо </a:t>
            </a:r>
            <a:r>
              <a:rPr sz="2400" b="0" i="0" u="none" strike="noStrike">
                <a:latin typeface="+mn-lt"/>
                <a:ea typeface="+mn-ea"/>
                <a:cs typeface="+mn-cs"/>
              </a:rPr>
              <a:t>Минпросвещения России </a:t>
            </a:r>
            <a:endParaRPr lang="ru-RU" sz="2400" b="0" i="0" u="none" strike="noStrike">
              <a:latin typeface="+mn-lt"/>
              <a:ea typeface="+mn-ea"/>
              <a:cs typeface="+mn-cs"/>
            </a:endParaRPr>
          </a:p>
          <a:p>
            <a:pPr algn="ctr"/>
            <a:r>
              <a:rPr sz="2400" b="0" i="0" u="none" strike="noStrike">
                <a:latin typeface="+mn-lt"/>
                <a:ea typeface="+mn-ea"/>
                <a:cs typeface="+mn-cs"/>
              </a:rPr>
              <a:t>от 10.08.2023 N ТВ-1552/03</a:t>
            </a:r>
            <a:br>
              <a:rPr sz="2400" b="0" i="0" u="none" strike="noStrike">
                <a:latin typeface="+mn-lt"/>
                <a:ea typeface="+mn-ea"/>
                <a:cs typeface="+mn-cs"/>
              </a:rPr>
            </a:br>
            <a:r>
              <a:rPr sz="2400" b="1" i="0" u="none" strike="noStrike">
                <a:latin typeface="+mn-lt"/>
                <a:ea typeface="+mn-ea"/>
                <a:cs typeface="+mn-cs"/>
              </a:rPr>
              <a:t>"О направлении информации</a:t>
            </a:r>
            <a:r>
              <a:rPr lang="ru-RU" sz="2400" b="1" i="0" u="none" strike="noStrike">
                <a:latin typeface="+mn-lt"/>
                <a:ea typeface="+mn-ea"/>
                <a:cs typeface="+mn-cs"/>
              </a:rPr>
              <a:t> об инициативах, </a:t>
            </a:r>
            <a:r>
              <a:rPr sz="2400" b="0" i="0" u="none" strike="noStrike">
                <a:latin typeface="+mn-lt"/>
                <a:ea typeface="+mn-ea"/>
                <a:cs typeface="+mn-cs"/>
              </a:rPr>
              <a:t>нововведениях и проектах Минпросвещения России, которые стартуют с 1 сентября 2023 года"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4043298" y="1259281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8" name="Текст. поле 17"/>
          <p:cNvSpPr txBox="1"/>
          <p:nvPr/>
        </p:nvSpPr>
        <p:spPr>
          <a:xfrm>
            <a:off x="1331640" y="3830798"/>
            <a:ext cx="6400800" cy="336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8" y="195486"/>
            <a:ext cx="4390390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739140"/>
            <a:ext cx="5459730" cy="4404360"/>
            <a:chOff x="0" y="739140"/>
            <a:chExt cx="5459730" cy="4404360"/>
          </a:xfrm>
        </p:grpSpPr>
        <p:sp>
          <p:nvSpPr>
            <p:cNvPr id="9" name="object 9"/>
            <p:cNvSpPr/>
            <p:nvPr/>
          </p:nvSpPr>
          <p:spPr>
            <a:xfrm>
              <a:off x="0" y="2346959"/>
              <a:ext cx="1961514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28842" y="739140"/>
              <a:ext cx="1830442" cy="18366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571076" y="2633470"/>
            <a:ext cx="6101415" cy="9848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«Федеральная образовательная программа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начального общего образования»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951230">
              <a:lnSpc>
                <a:spcPct val="100000"/>
              </a:lnSpc>
            </a:pPr>
            <a:endParaRPr sz="1600">
              <a:solidFill>
                <a:schemeClr val="tx2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986441" y="4084091"/>
            <a:ext cx="410545" cy="410591"/>
          </a:xfrm>
          <a:prstGeom prst="rect">
            <a:avLst/>
          </a:prstGeom>
        </p:spPr>
      </p:pic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4043298" y="1259281"/>
            <a:ext cx="1156970" cy="739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4800" spc="-3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ru-RU" sz="4800" spc="-3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72"/>
            <a:ext cx="9142730" cy="5139055"/>
            <a:chOff x="0" y="4572"/>
            <a:chExt cx="9142730" cy="5139055"/>
          </a:xfrm>
        </p:grpSpPr>
        <p:sp>
          <p:nvSpPr>
            <p:cNvPr id="15" name="object 15"/>
            <p:cNvSpPr/>
            <p:nvPr/>
          </p:nvSpPr>
          <p:spPr>
            <a:xfrm>
              <a:off x="252222" y="268985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23443"/>
              <a:ext cx="1317833" cy="50200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11077" y="4572"/>
              <a:ext cx="1731397" cy="3107435"/>
            </a:xfrm>
            <a:prstGeom prst="rect">
              <a:avLst/>
            </a:prstGeom>
          </p:spPr>
        </p:pic>
      </p:grpSp>
      <p:sp>
        <p:nvSpPr>
          <p:cNvPr id="18" name="Текст. поле 17"/>
          <p:cNvSpPr txBox="1"/>
          <p:nvPr/>
        </p:nvSpPr>
        <p:spPr>
          <a:xfrm>
            <a:off x="1331640" y="3830798"/>
            <a:ext cx="6400800" cy="82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mtClean="0"/>
              <a:t>Приказ № 372 от 18 мая</a:t>
            </a:r>
            <a:r>
              <a:rPr lang="ru-RU" sz="1600" b="1" dirty="0" smtClean="0"/>
              <a:t> 2023 года "Об утверждении федеральной образовательной программы начального общего образования"</a:t>
            </a:r>
          </a:p>
          <a:p>
            <a:pPr algn="ctr"/>
            <a:r>
              <a:rPr lang="ru-RU" sz="1600" b="1" dirty="0" smtClean="0"/>
              <a:t>действует с 24 июля 2023  года</a:t>
            </a:r>
            <a:r>
              <a:rPr lang="ru-RU" sz="1600" dirty="0" smtClean="0"/>
              <a:t> </a:t>
            </a:r>
            <a:endParaRPr lang="en-US"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55976" cy="5143500"/>
            <a:chOff x="0" y="0"/>
            <a:chExt cx="439039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89989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2698"/>
              <a:ext cx="3000883" cy="51308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446561" y="4572"/>
            <a:ext cx="2696210" cy="5139055"/>
            <a:chOff x="6446561" y="4572"/>
            <a:chExt cx="2696210" cy="5139055"/>
          </a:xfrm>
        </p:grpSpPr>
        <p:pic>
          <p:nvPicPr>
            <p:cNvPr id="6" name="object 6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46561" y="4572"/>
              <a:ext cx="2695914" cy="5138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595871" y="4572"/>
              <a:ext cx="2546604" cy="24399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256286"/>
            <a:ext cx="8906510" cy="4887595"/>
            <a:chOff x="0" y="256286"/>
            <a:chExt cx="8906510" cy="4887595"/>
          </a:xfrm>
        </p:grpSpPr>
        <p:sp>
          <p:nvSpPr>
            <p:cNvPr id="9" name="object 9"/>
            <p:cNvSpPr/>
            <p:nvPr/>
          </p:nvSpPr>
          <p:spPr>
            <a:xfrm>
              <a:off x="0" y="2346959"/>
              <a:ext cx="1961514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820241" y="1484453"/>
              <a:ext cx="1612798" cy="161279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52222" y="268986"/>
              <a:ext cx="8641080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288916" y="1315923"/>
            <a:ext cx="504190" cy="524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3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>
            <a:spLocks noGrp="1" noEditPoints="1"/>
          </p:cNvSpPr>
          <p:nvPr>
            <p:ph type="title"/>
          </p:nvPr>
        </p:nvSpPr>
        <p:spPr>
          <a:xfrm>
            <a:off x="4288916" y="1204633"/>
            <a:ext cx="1895475" cy="3736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Разделы</a:t>
            </a:r>
            <a:endParaRPr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86758" y="1870415"/>
            <a:ext cx="4566285" cy="1422692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 indent="0">
              <a:lnSpc>
                <a:spcPct val="100000"/>
              </a:lnSpc>
              <a:spcBef>
                <a:spcPts val="930"/>
              </a:spcBef>
              <a:buFont typeface="Microsoft Sans Serif"/>
              <a:buNone/>
              <a:tabLst>
                <a:tab pos="680720" algn="l"/>
              </a:tabLst>
            </a:pPr>
            <a:r>
              <a:rPr lang="ru-RU" sz="2400" b="1" spc="-15" dirty="0">
                <a:solidFill>
                  <a:srgbClr val="1C1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Целевой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815" indent="0">
              <a:lnSpc>
                <a:spcPct val="100000"/>
              </a:lnSpc>
              <a:spcBef>
                <a:spcPts val="835"/>
              </a:spcBef>
              <a:buFont typeface="Microsoft Sans Serif"/>
              <a:buNone/>
              <a:tabLst>
                <a:tab pos="655320" algn="l"/>
              </a:tabLst>
            </a:pPr>
            <a:r>
              <a:rPr lang="ru-RU" sz="2400" b="1" spc="-5" dirty="0">
                <a:solidFill>
                  <a:srgbClr val="1C1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Содержательный</a:t>
            </a:r>
          </a:p>
          <a:p>
            <a:pPr marL="43815" indent="0">
              <a:lnSpc>
                <a:spcPct val="100000"/>
              </a:lnSpc>
              <a:spcBef>
                <a:spcPts val="835"/>
              </a:spcBef>
              <a:buFont typeface="Microsoft Sans Serif"/>
              <a:buNone/>
              <a:tabLst>
                <a:tab pos="655320" algn="l"/>
              </a:tabLst>
            </a:pPr>
            <a:r>
              <a:rPr lang="ru-RU" sz="2400" b="1" spc="-20" dirty="0">
                <a:solidFill>
                  <a:srgbClr val="1C1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Организационный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7704" y="2049017"/>
            <a:ext cx="1391374" cy="3142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>
                <a:solidFill>
                  <a:schemeClr val="bg1"/>
                </a:solidFill>
                <a:latin typeface="Microsoft Sans Serif"/>
                <a:cs typeface="Microsoft Sans Serif"/>
              </a:rPr>
              <a:t>Изменения</a:t>
            </a:r>
            <a:endParaRPr sz="200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6512" y="51470"/>
            <a:ext cx="9142475" cy="5143500"/>
            <a:chOff x="0" y="0"/>
            <a:chExt cx="9142730" cy="5143500"/>
          </a:xfrm>
        </p:grpSpPr>
        <p:pic>
          <p:nvPicPr>
            <p:cNvPr id="3" name="object 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90112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346960"/>
              <a:ext cx="1961569" cy="2796540"/>
            </a:xfrm>
            <a:custGeom>
              <a:avLst/>
              <a:gdLst/>
              <a:ahLst/>
              <a:cxnLst/>
              <a:rect l="l" t="t" r="r" b="b"/>
              <a:pathLst>
                <a:path w="1961514" h="2796540">
                  <a:moveTo>
                    <a:pt x="0" y="0"/>
                  </a:moveTo>
                  <a:lnTo>
                    <a:pt x="0" y="2796539"/>
                  </a:lnTo>
                  <a:lnTo>
                    <a:pt x="1846326" y="2796539"/>
                  </a:lnTo>
                  <a:lnTo>
                    <a:pt x="1864905" y="2738249"/>
                  </a:lnTo>
                  <a:lnTo>
                    <a:pt x="1875823" y="2701321"/>
                  </a:lnTo>
                  <a:lnTo>
                    <a:pt x="1887361" y="2659762"/>
                  </a:lnTo>
                  <a:lnTo>
                    <a:pt x="1899168" y="2613990"/>
                  </a:lnTo>
                  <a:lnTo>
                    <a:pt x="1910896" y="2564422"/>
                  </a:lnTo>
                  <a:lnTo>
                    <a:pt x="1922194" y="2511477"/>
                  </a:lnTo>
                  <a:lnTo>
                    <a:pt x="1932713" y="2455571"/>
                  </a:lnTo>
                  <a:lnTo>
                    <a:pt x="1942104" y="2397124"/>
                  </a:lnTo>
                  <a:lnTo>
                    <a:pt x="1950016" y="2336553"/>
                  </a:lnTo>
                  <a:lnTo>
                    <a:pt x="1956101" y="2274276"/>
                  </a:lnTo>
                  <a:lnTo>
                    <a:pt x="1960008" y="2210710"/>
                  </a:lnTo>
                  <a:lnTo>
                    <a:pt x="1961388" y="2146274"/>
                  </a:lnTo>
                  <a:lnTo>
                    <a:pt x="1960505" y="2096896"/>
                  </a:lnTo>
                  <a:lnTo>
                    <a:pt x="1957742" y="2047495"/>
                  </a:lnTo>
                  <a:lnTo>
                    <a:pt x="1952923" y="1998275"/>
                  </a:lnTo>
                  <a:lnTo>
                    <a:pt x="1945876" y="1949440"/>
                  </a:lnTo>
                  <a:lnTo>
                    <a:pt x="1936425" y="1901195"/>
                  </a:lnTo>
                  <a:lnTo>
                    <a:pt x="1924397" y="1853744"/>
                  </a:lnTo>
                  <a:lnTo>
                    <a:pt x="1909618" y="1807289"/>
                  </a:lnTo>
                  <a:lnTo>
                    <a:pt x="1891913" y="1762037"/>
                  </a:lnTo>
                  <a:lnTo>
                    <a:pt x="1871109" y="1718190"/>
                  </a:lnTo>
                  <a:lnTo>
                    <a:pt x="1847031" y="1675954"/>
                  </a:lnTo>
                  <a:lnTo>
                    <a:pt x="1819506" y="1635531"/>
                  </a:lnTo>
                  <a:lnTo>
                    <a:pt x="1788359" y="1597126"/>
                  </a:lnTo>
                  <a:lnTo>
                    <a:pt x="1753416" y="1560943"/>
                  </a:lnTo>
                  <a:lnTo>
                    <a:pt x="1714503" y="1527186"/>
                  </a:lnTo>
                  <a:lnTo>
                    <a:pt x="1671447" y="1496059"/>
                  </a:lnTo>
                  <a:lnTo>
                    <a:pt x="1625213" y="1467310"/>
                  </a:lnTo>
                  <a:lnTo>
                    <a:pt x="1580055" y="1443548"/>
                  </a:lnTo>
                  <a:lnTo>
                    <a:pt x="1535939" y="1424516"/>
                  </a:lnTo>
                  <a:lnTo>
                    <a:pt x="1492833" y="1409955"/>
                  </a:lnTo>
                  <a:lnTo>
                    <a:pt x="1450705" y="1399607"/>
                  </a:lnTo>
                  <a:lnTo>
                    <a:pt x="1409523" y="1393214"/>
                  </a:lnTo>
                  <a:lnTo>
                    <a:pt x="1369255" y="1390518"/>
                  </a:lnTo>
                  <a:lnTo>
                    <a:pt x="1329868" y="1391260"/>
                  </a:lnTo>
                  <a:lnTo>
                    <a:pt x="1291330" y="1395184"/>
                  </a:lnTo>
                  <a:lnTo>
                    <a:pt x="1253609" y="1402030"/>
                  </a:lnTo>
                  <a:lnTo>
                    <a:pt x="1216672" y="1411540"/>
                  </a:lnTo>
                  <a:lnTo>
                    <a:pt x="1145025" y="1437522"/>
                  </a:lnTo>
                  <a:lnTo>
                    <a:pt x="1110249" y="1453477"/>
                  </a:lnTo>
                  <a:lnTo>
                    <a:pt x="1076129" y="1471064"/>
                  </a:lnTo>
                  <a:lnTo>
                    <a:pt x="1042633" y="1490025"/>
                  </a:lnTo>
                  <a:lnTo>
                    <a:pt x="1009728" y="1510102"/>
                  </a:lnTo>
                  <a:lnTo>
                    <a:pt x="977382" y="1531037"/>
                  </a:lnTo>
                  <a:lnTo>
                    <a:pt x="945563" y="1552571"/>
                  </a:lnTo>
                  <a:lnTo>
                    <a:pt x="914239" y="1574446"/>
                  </a:lnTo>
                  <a:lnTo>
                    <a:pt x="822912" y="1639540"/>
                  </a:lnTo>
                  <a:lnTo>
                    <a:pt x="793245" y="1660200"/>
                  </a:lnTo>
                  <a:lnTo>
                    <a:pt x="734878" y="1698414"/>
                  </a:lnTo>
                  <a:lnTo>
                    <a:pt x="677587" y="1730767"/>
                  </a:lnTo>
                  <a:lnTo>
                    <a:pt x="621115" y="1755193"/>
                  </a:lnTo>
                  <a:lnTo>
                    <a:pt x="565204" y="1769628"/>
                  </a:lnTo>
                  <a:lnTo>
                    <a:pt x="537378" y="1772454"/>
                  </a:lnTo>
                  <a:lnTo>
                    <a:pt x="509596" y="1772007"/>
                  </a:lnTo>
                  <a:lnTo>
                    <a:pt x="435501" y="1753312"/>
                  </a:lnTo>
                  <a:lnTo>
                    <a:pt x="395809" y="1732159"/>
                  </a:lnTo>
                  <a:lnTo>
                    <a:pt x="362434" y="1705060"/>
                  </a:lnTo>
                  <a:lnTo>
                    <a:pt x="335060" y="1672504"/>
                  </a:lnTo>
                  <a:lnTo>
                    <a:pt x="313371" y="1634981"/>
                  </a:lnTo>
                  <a:lnTo>
                    <a:pt x="297051" y="1592981"/>
                  </a:lnTo>
                  <a:lnTo>
                    <a:pt x="285785" y="1546992"/>
                  </a:lnTo>
                  <a:lnTo>
                    <a:pt x="279258" y="1497503"/>
                  </a:lnTo>
                  <a:lnTo>
                    <a:pt x="277152" y="1445005"/>
                  </a:lnTo>
                  <a:lnTo>
                    <a:pt x="278539" y="1398478"/>
                  </a:lnTo>
                  <a:lnTo>
                    <a:pt x="282561" y="1350458"/>
                  </a:lnTo>
                  <a:lnTo>
                    <a:pt x="289011" y="1301228"/>
                  </a:lnTo>
                  <a:lnTo>
                    <a:pt x="297682" y="1251067"/>
                  </a:lnTo>
                  <a:lnTo>
                    <a:pt x="308367" y="1200257"/>
                  </a:lnTo>
                  <a:lnTo>
                    <a:pt x="320857" y="1149080"/>
                  </a:lnTo>
                  <a:lnTo>
                    <a:pt x="334947" y="1097814"/>
                  </a:lnTo>
                  <a:lnTo>
                    <a:pt x="350428" y="1046743"/>
                  </a:lnTo>
                  <a:lnTo>
                    <a:pt x="367093" y="996146"/>
                  </a:lnTo>
                  <a:lnTo>
                    <a:pt x="384736" y="946304"/>
                  </a:lnTo>
                  <a:lnTo>
                    <a:pt x="403148" y="897499"/>
                  </a:lnTo>
                  <a:lnTo>
                    <a:pt x="422122" y="850010"/>
                  </a:lnTo>
                  <a:lnTo>
                    <a:pt x="437750" y="807128"/>
                  </a:lnTo>
                  <a:lnTo>
                    <a:pt x="451586" y="762546"/>
                  </a:lnTo>
                  <a:lnTo>
                    <a:pt x="463408" y="716633"/>
                  </a:lnTo>
                  <a:lnTo>
                    <a:pt x="472991" y="669758"/>
                  </a:lnTo>
                  <a:lnTo>
                    <a:pt x="480114" y="622290"/>
                  </a:lnTo>
                  <a:lnTo>
                    <a:pt x="484551" y="574597"/>
                  </a:lnTo>
                  <a:lnTo>
                    <a:pt x="486079" y="527050"/>
                  </a:lnTo>
                  <a:lnTo>
                    <a:pt x="484803" y="482606"/>
                  </a:lnTo>
                  <a:lnTo>
                    <a:pt x="480921" y="438712"/>
                  </a:lnTo>
                  <a:lnTo>
                    <a:pt x="474354" y="395599"/>
                  </a:lnTo>
                  <a:lnTo>
                    <a:pt x="465024" y="353497"/>
                  </a:lnTo>
                  <a:lnTo>
                    <a:pt x="452852" y="312639"/>
                  </a:lnTo>
                  <a:lnTo>
                    <a:pt x="437757" y="273256"/>
                  </a:lnTo>
                  <a:lnTo>
                    <a:pt x="419663" y="235580"/>
                  </a:lnTo>
                  <a:lnTo>
                    <a:pt x="398489" y="199842"/>
                  </a:lnTo>
                  <a:lnTo>
                    <a:pt x="374156" y="166274"/>
                  </a:lnTo>
                  <a:lnTo>
                    <a:pt x="346586" y="135107"/>
                  </a:lnTo>
                  <a:lnTo>
                    <a:pt x="315699" y="106573"/>
                  </a:lnTo>
                  <a:lnTo>
                    <a:pt x="281418" y="80903"/>
                  </a:lnTo>
                  <a:lnTo>
                    <a:pt x="243661" y="58329"/>
                  </a:lnTo>
                  <a:lnTo>
                    <a:pt x="202352" y="39082"/>
                  </a:lnTo>
                  <a:lnTo>
                    <a:pt x="157410" y="23395"/>
                  </a:lnTo>
                  <a:lnTo>
                    <a:pt x="108756" y="11497"/>
                  </a:lnTo>
                  <a:lnTo>
                    <a:pt x="56312" y="3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6A3">
                <a:alpha val="3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46741" y="4572"/>
              <a:ext cx="2695989" cy="5138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2229" y="268986"/>
              <a:ext cx="8641321" cy="4607560"/>
            </a:xfrm>
            <a:custGeom>
              <a:avLst/>
              <a:gdLst/>
              <a:ahLst/>
              <a:cxnLst/>
              <a:rect l="l" t="t" r="r" b="b"/>
              <a:pathLst>
                <a:path w="8641080" h="4607560">
                  <a:moveTo>
                    <a:pt x="0" y="4607052"/>
                  </a:moveTo>
                  <a:lnTo>
                    <a:pt x="8641080" y="4607052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60705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23444"/>
              <a:ext cx="1317870" cy="50200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411285" y="4572"/>
              <a:ext cx="1731445" cy="310743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987824" y="339502"/>
            <a:ext cx="2842260" cy="5541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>Целевой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. поле 10"/>
          <p:cNvSpPr txBox="1"/>
          <p:nvPr/>
        </p:nvSpPr>
        <p:spPr>
          <a:xfrm>
            <a:off x="179512" y="987574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1.</a:t>
            </a:r>
            <a:r>
              <a:rPr lang="ru-RU" sz="1800" u="sng" dirty="0"/>
              <a:t>Добавили условие формирования индивидуальных учебных планов, в том </a:t>
            </a:r>
            <a:r>
              <a:rPr lang="ru-RU" sz="1800" u="sng" dirty="0" smtClean="0"/>
              <a:t>числе </a:t>
            </a:r>
            <a:r>
              <a:rPr lang="ru-RU" sz="1800" u="sng" dirty="0"/>
              <a:t>для ускоренного обучения.</a:t>
            </a:r>
            <a:r>
              <a:rPr lang="ru-RU" sz="1800" dirty="0"/>
              <a:t> </a:t>
            </a:r>
          </a:p>
          <a:p>
            <a:r>
              <a:rPr lang="ru-RU" sz="1800" dirty="0"/>
              <a:t>    Определён объем дневной и недельной учебной нагрузки, организация учебных </a:t>
            </a:r>
            <a:r>
              <a:rPr lang="ru-RU" sz="1800" dirty="0" smtClean="0"/>
              <a:t>и </a:t>
            </a:r>
            <a:r>
              <a:rPr lang="ru-RU" sz="1800" dirty="0"/>
              <a:t>внеурочных мероприятий, расписание </a:t>
            </a:r>
            <a:r>
              <a:rPr lang="ru-RU" sz="1800" dirty="0" err="1"/>
              <a:t>занятий,объем</a:t>
            </a:r>
            <a:r>
              <a:rPr lang="ru-RU" sz="1800" dirty="0"/>
              <a:t> домашних заданий </a:t>
            </a:r>
            <a:r>
              <a:rPr lang="ru-RU" sz="1800" dirty="0" smtClean="0"/>
              <a:t>должны </a:t>
            </a:r>
            <a:r>
              <a:rPr lang="ru-RU" sz="1800" dirty="0"/>
              <a:t>соответствовать требованиям, предусмотренным Гигиеническими нормативами</a:t>
            </a:r>
          </a:p>
          <a:p>
            <a:r>
              <a:rPr lang="ru-RU" sz="1800" dirty="0"/>
              <a:t> и Санитарно-эпидемиологическими требованиями.</a:t>
            </a:r>
          </a:p>
          <a:p>
            <a:r>
              <a:rPr lang="ru-RU" sz="1800" dirty="0"/>
              <a:t>2.</a:t>
            </a:r>
            <a:r>
              <a:rPr lang="ru-RU" sz="1800" u="sng" dirty="0"/>
              <a:t>Скорректировали элементы внутренней и внешней оценки.</a:t>
            </a:r>
            <a:r>
              <a:rPr lang="ru-RU" sz="1800" dirty="0"/>
              <a:t> Теперь внутренняя оценка включает:</a:t>
            </a:r>
          </a:p>
          <a:p>
            <a:r>
              <a:rPr lang="ru-RU" sz="1800" dirty="0"/>
              <a:t>-стартовую диагностику;</a:t>
            </a:r>
          </a:p>
          <a:p>
            <a:r>
              <a:rPr lang="ru-RU" sz="1800" dirty="0"/>
              <a:t>-текущую и тематическую оценки;</a:t>
            </a:r>
          </a:p>
          <a:p>
            <a:r>
              <a:rPr lang="ru-RU" sz="1800" dirty="0"/>
              <a:t>-итоговую оценку;</a:t>
            </a:r>
          </a:p>
          <a:p>
            <a:r>
              <a:rPr lang="ru-RU" sz="1800" dirty="0"/>
              <a:t>-</a:t>
            </a:r>
            <a:r>
              <a:rPr lang="ru-RU" sz="1800" b="1" dirty="0"/>
              <a:t>промежуточную аттестацию</a:t>
            </a:r>
            <a:r>
              <a:rPr lang="ru-RU" sz="1800" dirty="0"/>
              <a:t>;</a:t>
            </a:r>
          </a:p>
          <a:p>
            <a:r>
              <a:rPr lang="ru-RU" sz="1800" dirty="0"/>
              <a:t>-психолого-педагогическое наблюдение;</a:t>
            </a:r>
          </a:p>
          <a:p>
            <a:r>
              <a:rPr lang="ru-RU" sz="1800" dirty="0"/>
              <a:t>-внутренний мониторинг образовательных достижений обучающихся</a:t>
            </a:r>
            <a:r>
              <a:rPr lang="ru-RU" dirty="0"/>
              <a:t>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1077</Words>
  <Application>Microsoft Office PowerPoint</Application>
  <PresentationFormat>Экран (16:9)</PresentationFormat>
  <Paragraphs>169</Paragraphs>
  <Slides>35</Slides>
  <Notes>35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2023</vt:lpstr>
      <vt:lpstr>2023</vt:lpstr>
      <vt:lpstr>Разделы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2023</vt:lpstr>
      <vt:lpstr>2023</vt:lpstr>
      <vt:lpstr>2023</vt:lpstr>
      <vt:lpstr>2023</vt:lpstr>
      <vt:lpstr>2023</vt:lpstr>
      <vt:lpstr>2023</vt:lpstr>
      <vt:lpstr>2023</vt:lpstr>
      <vt:lpstr>2023</vt:lpstr>
      <vt:lpstr>2023</vt:lpstr>
      <vt:lpstr>2023</vt:lpstr>
      <vt:lpstr>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2023- 2024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——</dc:title>
  <dc:creator>user</dc:creator>
  <cp:keywords>——</cp:keywords>
  <cp:lastModifiedBy>user</cp:lastModifiedBy>
  <cp:revision>4</cp:revision>
  <cp:lastPrinted>2023-08-24T08:25:39Z</cp:lastPrinted>
  <dcterms:created xsi:type="dcterms:W3CDTF">2023-08-18T11:44:51Z</dcterms:created>
  <dcterms:modified xsi:type="dcterms:W3CDTF">2023-08-28T11:48:36Z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2023-08-18T00:00:00Z</vt:filetime>
  </property>
</Properties>
</file>